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8" r:id="rId3"/>
    <p:sldId id="266" r:id="rId4"/>
    <p:sldId id="268" r:id="rId5"/>
    <p:sldId id="267" r:id="rId6"/>
    <p:sldId id="277" r:id="rId7"/>
    <p:sldId id="257" r:id="rId8"/>
    <p:sldId id="276" r:id="rId9"/>
    <p:sldId id="274" r:id="rId10"/>
    <p:sldId id="259" r:id="rId11"/>
    <p:sldId id="261" r:id="rId12"/>
    <p:sldId id="280" r:id="rId13"/>
    <p:sldId id="263" r:id="rId14"/>
    <p:sldId id="264" r:id="rId15"/>
    <p:sldId id="265" r:id="rId16"/>
    <p:sldId id="269" r:id="rId17"/>
    <p:sldId id="270" r:id="rId18"/>
    <p:sldId id="271" r:id="rId19"/>
    <p:sldId id="272" r:id="rId20"/>
    <p:sldId id="273" r:id="rId21"/>
    <p:sldId id="278" r:id="rId22"/>
    <p:sldId id="279" r:id="rId23"/>
    <p:sldId id="275"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nva Sans Bold" panose="020B0604020202020204" charset="0"/>
      <p:regular r:id="rId30"/>
    </p:embeddedFont>
    <p:embeddedFont>
      <p:font typeface="HK Grotesk" panose="020B0604020202020204" charset="0"/>
      <p:regular r:id="rId31"/>
    </p:embeddedFont>
    <p:embeddedFont>
      <p:font typeface="HK Grotesk Bold" panose="020B0604020202020204" charset="0"/>
      <p:regular r:id="rId32"/>
    </p:embeddedFont>
    <p:embeddedFont>
      <p:font typeface="HK Grotesk Light" panose="020B0604020202020204" charset="0"/>
      <p:regular r:id="rId33"/>
    </p:embeddedFont>
    <p:embeddedFont>
      <p:font typeface="HK Grotesk Medium"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779" autoAdjust="0"/>
  </p:normalViewPr>
  <p:slideViewPr>
    <p:cSldViewPr>
      <p:cViewPr varScale="1">
        <p:scale>
          <a:sx n="67" d="100"/>
          <a:sy n="67"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referral services - REACH, CIT, STARR Kids,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 Target length of stay is 1-3 months. Structured recovery environment. Stable from acute intoxication or withdrawal. 5 hours of services per week. </a:t>
            </a:r>
          </a:p>
          <a:p>
            <a:endParaRPr lang="en-US"/>
          </a:p>
          <a:p>
            <a:r>
              <a:rPr lang="en-US"/>
              <a:t>3.4: 24-hour supportive treatment - impaired functioning (delinquency, JJ involvement, psychological problems, etc.). At least 20 hours of clinical/recovery services per week. Individual counseling, peer support, med services, rehabilitative support, etc.</a:t>
            </a:r>
          </a:p>
          <a:p>
            <a:endParaRPr lang="en-US"/>
          </a:p>
          <a:p>
            <a:r>
              <a:rPr lang="en-US"/>
              <a:t>3.7: 25-hour medical monitoring. 30 hours of structured treatment per week. Moderate or severe SUD.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1984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referral services - REACH, CIT, STARR Kids,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3852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referral services - REACH, CIT, STARR Kids,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 Target length of stay is 1-3 months. Structured recovery environment. Stable from acute intoxication or withdrawal. 5 hours of services per week. </a:t>
            </a:r>
          </a:p>
          <a:p>
            <a:endParaRPr lang="en-US"/>
          </a:p>
          <a:p>
            <a:r>
              <a:rPr lang="en-US"/>
              <a:t>3.4: 24-hour supportive treatment - impaired functioning (delinquency, JJ involvement, psychological problems, etc.). At least 20 hours of clinical/recovery services per week. Individual counseling, peer support, med services, rehabilitative support, etc.</a:t>
            </a:r>
          </a:p>
          <a:p>
            <a:endParaRPr lang="en-US"/>
          </a:p>
          <a:p>
            <a:r>
              <a:rPr lang="en-US"/>
              <a:t>3.7: 25-hour medical monitoring. 30 hours of structured treatment per week. Moderate or severe SUD.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referral services - REACH, CIT, STARR Kids,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6627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mhfamissouri.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mhfamissouri.org/tmhfa/"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14934083" y="6606388"/>
            <a:ext cx="3353916" cy="1462888"/>
          </a:xfrm>
          <a:custGeom>
            <a:avLst/>
            <a:gdLst/>
            <a:ahLst/>
            <a:cxnLst/>
            <a:rect l="l" t="t" r="r" b="b"/>
            <a:pathLst>
              <a:path w="1913890" h="785017">
                <a:moveTo>
                  <a:pt x="0" y="0"/>
                </a:moveTo>
                <a:lnTo>
                  <a:pt x="1913890" y="0"/>
                </a:lnTo>
                <a:lnTo>
                  <a:pt x="1913890" y="785017"/>
                </a:lnTo>
                <a:lnTo>
                  <a:pt x="0" y="785017"/>
                </a:lnTo>
                <a:close/>
              </a:path>
            </a:pathLst>
          </a:custGeom>
          <a:solidFill>
            <a:srgbClr val="04006D"/>
          </a:solidFill>
        </p:spPr>
      </p:sp>
      <p:grpSp>
        <p:nvGrpSpPr>
          <p:cNvPr id="4" name="Group 4"/>
          <p:cNvGrpSpPr/>
          <p:nvPr/>
        </p:nvGrpSpPr>
        <p:grpSpPr>
          <a:xfrm rot="-10800000">
            <a:off x="12104458" y="1462888"/>
            <a:ext cx="6183542" cy="1462888"/>
            <a:chOff x="0" y="0"/>
            <a:chExt cx="3485207" cy="785017"/>
          </a:xfrm>
        </p:grpSpPr>
        <p:sp>
          <p:nvSpPr>
            <p:cNvPr id="5" name="Freeform 5"/>
            <p:cNvSpPr/>
            <p:nvPr/>
          </p:nvSpPr>
          <p:spPr>
            <a:xfrm>
              <a:off x="0" y="0"/>
              <a:ext cx="3485207" cy="785017"/>
            </a:xfrm>
            <a:custGeom>
              <a:avLst/>
              <a:gdLst/>
              <a:ahLst/>
              <a:cxnLst/>
              <a:rect l="l" t="t" r="r" b="b"/>
              <a:pathLst>
                <a:path w="3485207" h="785017">
                  <a:moveTo>
                    <a:pt x="0" y="0"/>
                  </a:moveTo>
                  <a:lnTo>
                    <a:pt x="3485207" y="0"/>
                  </a:lnTo>
                  <a:lnTo>
                    <a:pt x="3485207" y="785017"/>
                  </a:lnTo>
                  <a:lnTo>
                    <a:pt x="0" y="785017"/>
                  </a:lnTo>
                  <a:close/>
                </a:path>
              </a:pathLst>
            </a:custGeom>
            <a:solidFill>
              <a:srgbClr val="04006D"/>
            </a:solidFill>
          </p:spPr>
        </p:sp>
      </p:grpSp>
      <p:grpSp>
        <p:nvGrpSpPr>
          <p:cNvPr id="9" name="Group 9"/>
          <p:cNvGrpSpPr/>
          <p:nvPr/>
        </p:nvGrpSpPr>
        <p:grpSpPr>
          <a:xfrm rot="-10800000">
            <a:off x="14037864" y="6604146"/>
            <a:ext cx="1462888" cy="1462888"/>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grpSp>
        <p:nvGrpSpPr>
          <p:cNvPr id="11" name="Group 11"/>
          <p:cNvGrpSpPr/>
          <p:nvPr/>
        </p:nvGrpSpPr>
        <p:grpSpPr>
          <a:xfrm rot="-10800000">
            <a:off x="11233070" y="1462888"/>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13" name="Group 13"/>
          <p:cNvGrpSpPr/>
          <p:nvPr/>
        </p:nvGrpSpPr>
        <p:grpSpPr>
          <a:xfrm rot="-10800000">
            <a:off x="13593908" y="5143500"/>
            <a:ext cx="4694091" cy="1462888"/>
            <a:chOff x="0" y="0"/>
            <a:chExt cx="2901437" cy="785017"/>
          </a:xfrm>
        </p:grpSpPr>
        <p:sp>
          <p:nvSpPr>
            <p:cNvPr id="14" name="Freeform 14"/>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B0E6DB"/>
            </a:solidFill>
          </p:spPr>
        </p:sp>
      </p:grpSp>
      <p:grpSp>
        <p:nvGrpSpPr>
          <p:cNvPr id="15" name="Group 15"/>
          <p:cNvGrpSpPr/>
          <p:nvPr/>
        </p:nvGrpSpPr>
        <p:grpSpPr>
          <a:xfrm rot="-10800000">
            <a:off x="13579298" y="0"/>
            <a:ext cx="4708702" cy="1462888"/>
            <a:chOff x="0" y="0"/>
            <a:chExt cx="2901437" cy="785017"/>
          </a:xfrm>
        </p:grpSpPr>
        <p:sp>
          <p:nvSpPr>
            <p:cNvPr id="16" name="Freeform 16"/>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00A6B6"/>
            </a:solidFill>
          </p:spPr>
        </p:sp>
      </p:grpSp>
      <p:grpSp>
        <p:nvGrpSpPr>
          <p:cNvPr id="17" name="Group 17"/>
          <p:cNvGrpSpPr/>
          <p:nvPr/>
        </p:nvGrpSpPr>
        <p:grpSpPr>
          <a:xfrm rot="-10800000">
            <a:off x="12893309" y="8069276"/>
            <a:ext cx="5394689" cy="2217723"/>
            <a:chOff x="0" y="0"/>
            <a:chExt cx="2497548" cy="785017"/>
          </a:xfrm>
        </p:grpSpPr>
        <p:sp>
          <p:nvSpPr>
            <p:cNvPr id="18" name="Freeform 18"/>
            <p:cNvSpPr/>
            <p:nvPr/>
          </p:nvSpPr>
          <p:spPr>
            <a:xfrm>
              <a:off x="0" y="0"/>
              <a:ext cx="2497548" cy="785017"/>
            </a:xfrm>
            <a:custGeom>
              <a:avLst/>
              <a:gdLst/>
              <a:ahLst/>
              <a:cxnLst/>
              <a:rect l="l" t="t" r="r" b="b"/>
              <a:pathLst>
                <a:path w="2497548" h="785017">
                  <a:moveTo>
                    <a:pt x="0" y="0"/>
                  </a:moveTo>
                  <a:lnTo>
                    <a:pt x="2497548" y="0"/>
                  </a:lnTo>
                  <a:lnTo>
                    <a:pt x="2497548" y="785017"/>
                  </a:lnTo>
                  <a:lnTo>
                    <a:pt x="0" y="785017"/>
                  </a:lnTo>
                  <a:close/>
                </a:path>
              </a:pathLst>
            </a:custGeom>
            <a:solidFill>
              <a:srgbClr val="FF9AA1"/>
            </a:solidFill>
          </p:spPr>
        </p:sp>
      </p:grpSp>
      <p:grpSp>
        <p:nvGrpSpPr>
          <p:cNvPr id="19" name="Group 19"/>
          <p:cNvGrpSpPr/>
          <p:nvPr/>
        </p:nvGrpSpPr>
        <p:grpSpPr>
          <a:xfrm rot="-10800000">
            <a:off x="11784448" y="8069277"/>
            <a:ext cx="2217723" cy="221772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25" name="Group 25"/>
          <p:cNvGrpSpPr/>
          <p:nvPr/>
        </p:nvGrpSpPr>
        <p:grpSpPr>
          <a:xfrm rot="-10800000">
            <a:off x="12862464" y="5143500"/>
            <a:ext cx="1462888" cy="1462888"/>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27" name="Group 27"/>
          <p:cNvGrpSpPr/>
          <p:nvPr/>
        </p:nvGrpSpPr>
        <p:grpSpPr>
          <a:xfrm rot="-10800000">
            <a:off x="12847854" y="0"/>
            <a:ext cx="1462888" cy="1462888"/>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grpSp>
        <p:nvGrpSpPr>
          <p:cNvPr id="29" name="Group 29"/>
          <p:cNvGrpSpPr/>
          <p:nvPr/>
        </p:nvGrpSpPr>
        <p:grpSpPr>
          <a:xfrm rot="-10800000">
            <a:off x="11893284" y="2925776"/>
            <a:ext cx="6394715" cy="2217723"/>
            <a:chOff x="0" y="0"/>
            <a:chExt cx="2656262" cy="785017"/>
          </a:xfrm>
        </p:grpSpPr>
        <p:sp>
          <p:nvSpPr>
            <p:cNvPr id="30" name="Freeform 30"/>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ED3432"/>
            </a:solidFill>
          </p:spPr>
        </p:sp>
      </p:grpSp>
      <p:grpSp>
        <p:nvGrpSpPr>
          <p:cNvPr id="34" name="Group 34"/>
          <p:cNvGrpSpPr/>
          <p:nvPr/>
        </p:nvGrpSpPr>
        <p:grpSpPr>
          <a:xfrm rot="-10800000">
            <a:off x="10784424" y="2925777"/>
            <a:ext cx="2217723" cy="221772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sp>
        <p:nvSpPr>
          <p:cNvPr id="38" name="TextBox 38"/>
          <p:cNvSpPr txBox="1"/>
          <p:nvPr/>
        </p:nvSpPr>
        <p:spPr>
          <a:xfrm>
            <a:off x="457035" y="768211"/>
            <a:ext cx="10327389" cy="2703979"/>
          </a:xfrm>
          <a:prstGeom prst="rect">
            <a:avLst/>
          </a:prstGeom>
        </p:spPr>
        <p:txBody>
          <a:bodyPr lIns="0" tIns="0" rIns="0" bIns="0" rtlCol="0" anchor="t">
            <a:spAutoFit/>
          </a:bodyPr>
          <a:lstStyle/>
          <a:p>
            <a:pPr algn="l">
              <a:lnSpc>
                <a:spcPts val="10399"/>
              </a:lnSpc>
            </a:pPr>
            <a:r>
              <a:rPr lang="en-US" sz="10399" b="1">
                <a:solidFill>
                  <a:srgbClr val="04006D"/>
                </a:solidFill>
                <a:latin typeface="HK Grotesk Bold"/>
                <a:ea typeface="HK Grotesk Bold"/>
                <a:cs typeface="HK Grotesk Bold"/>
                <a:sym typeface="HK Grotesk Bold"/>
              </a:rPr>
              <a:t>Behavioral Health for Youth</a:t>
            </a:r>
          </a:p>
        </p:txBody>
      </p:sp>
      <p:sp>
        <p:nvSpPr>
          <p:cNvPr id="39" name="TextBox 39"/>
          <p:cNvSpPr txBox="1"/>
          <p:nvPr/>
        </p:nvSpPr>
        <p:spPr>
          <a:xfrm>
            <a:off x="6524496" y="6177134"/>
            <a:ext cx="6323357" cy="2066296"/>
          </a:xfrm>
          <a:prstGeom prst="rect">
            <a:avLst/>
          </a:prstGeom>
        </p:spPr>
        <p:txBody>
          <a:bodyPr lIns="0" tIns="0" rIns="0" bIns="0" rtlCol="0" anchor="t">
            <a:spAutoFit/>
          </a:bodyPr>
          <a:lstStyle/>
          <a:p>
            <a:pPr algn="ctr">
              <a:lnSpc>
                <a:spcPts val="4070"/>
              </a:lnSpc>
            </a:pPr>
            <a:r>
              <a:rPr lang="en-US" sz="3700">
                <a:solidFill>
                  <a:srgbClr val="000000"/>
                </a:solidFill>
                <a:latin typeface="HK Grotesk"/>
                <a:ea typeface="HK Grotesk"/>
                <a:cs typeface="HK Grotesk"/>
                <a:sym typeface="HK Grotesk"/>
              </a:rPr>
              <a:t>Mikala Jungmeyer-Geiger</a:t>
            </a:r>
          </a:p>
          <a:p>
            <a:pPr algn="ctr">
              <a:lnSpc>
                <a:spcPts val="4070"/>
              </a:lnSpc>
            </a:pPr>
            <a:r>
              <a:rPr lang="en-US" sz="3700">
                <a:solidFill>
                  <a:srgbClr val="000000"/>
                </a:solidFill>
                <a:latin typeface="HK Grotesk"/>
                <a:ea typeface="HK Grotesk"/>
                <a:cs typeface="HK Grotesk"/>
                <a:sym typeface="HK Grotesk"/>
              </a:rPr>
              <a:t>Youth Services Manager</a:t>
            </a:r>
          </a:p>
          <a:p>
            <a:pPr algn="ctr">
              <a:lnSpc>
                <a:spcPts val="4070"/>
              </a:lnSpc>
            </a:pPr>
            <a:r>
              <a:rPr lang="en-US" sz="3700">
                <a:solidFill>
                  <a:srgbClr val="000000"/>
                </a:solidFill>
                <a:latin typeface="HK Grotesk"/>
                <a:ea typeface="HK Grotesk"/>
                <a:cs typeface="HK Grotesk"/>
                <a:sym typeface="HK Grotesk"/>
              </a:rPr>
              <a:t>Missouri Behavioral Health Council</a:t>
            </a:r>
          </a:p>
        </p:txBody>
      </p:sp>
      <p:sp>
        <p:nvSpPr>
          <p:cNvPr id="40" name="TextBox 40"/>
          <p:cNvSpPr txBox="1"/>
          <p:nvPr/>
        </p:nvSpPr>
        <p:spPr>
          <a:xfrm>
            <a:off x="303843" y="4072738"/>
            <a:ext cx="6462466" cy="2066296"/>
          </a:xfrm>
          <a:prstGeom prst="rect">
            <a:avLst/>
          </a:prstGeom>
        </p:spPr>
        <p:txBody>
          <a:bodyPr lIns="0" tIns="0" rIns="0" bIns="0" rtlCol="0" anchor="t">
            <a:spAutoFit/>
          </a:bodyPr>
          <a:lstStyle/>
          <a:p>
            <a:pPr algn="ctr">
              <a:lnSpc>
                <a:spcPts val="4070"/>
              </a:lnSpc>
            </a:pPr>
            <a:r>
              <a:rPr lang="en-US" sz="3700">
                <a:solidFill>
                  <a:srgbClr val="000000"/>
                </a:solidFill>
                <a:latin typeface="HK Grotesk"/>
                <a:ea typeface="HK Grotesk"/>
                <a:cs typeface="HK Grotesk"/>
                <a:sym typeface="HK Grotesk"/>
              </a:rPr>
              <a:t>Hannah Levely</a:t>
            </a:r>
          </a:p>
          <a:p>
            <a:pPr algn="ctr">
              <a:lnSpc>
                <a:spcPts val="4070"/>
              </a:lnSpc>
            </a:pPr>
            <a:r>
              <a:rPr lang="en-US" sz="3700">
                <a:solidFill>
                  <a:srgbClr val="000000"/>
                </a:solidFill>
                <a:latin typeface="HK Grotesk"/>
                <a:ea typeface="HK Grotesk"/>
                <a:cs typeface="HK Grotesk"/>
                <a:sym typeface="HK Grotesk"/>
              </a:rPr>
              <a:t>Youth Service’s Coordinator</a:t>
            </a:r>
          </a:p>
          <a:p>
            <a:pPr algn="ctr">
              <a:lnSpc>
                <a:spcPts val="4070"/>
              </a:lnSpc>
            </a:pPr>
            <a:r>
              <a:rPr lang="en-US" sz="3700">
                <a:solidFill>
                  <a:srgbClr val="000000"/>
                </a:solidFill>
                <a:latin typeface="HK Grotesk"/>
                <a:ea typeface="HK Grotesk"/>
                <a:cs typeface="HK Grotesk"/>
                <a:sym typeface="HK Grotesk"/>
              </a:rPr>
              <a:t> Department of Mental Health  Division of Behavioral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04006D"/>
          </a:solidFill>
        </p:spPr>
      </p:sp>
      <p:grpSp>
        <p:nvGrpSpPr>
          <p:cNvPr id="3" name="Group 3"/>
          <p:cNvGrpSpPr/>
          <p:nvPr/>
        </p:nvGrpSpPr>
        <p:grpSpPr>
          <a:xfrm rot="-10800000">
            <a:off x="13172711" y="0"/>
            <a:ext cx="5115289" cy="1462888"/>
            <a:chOff x="0" y="0"/>
            <a:chExt cx="2901437" cy="785017"/>
          </a:xfrm>
        </p:grpSpPr>
        <p:sp>
          <p:nvSpPr>
            <p:cNvPr id="4" name="Freeform 4"/>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5" name="Group 5"/>
          <p:cNvGrpSpPr/>
          <p:nvPr/>
        </p:nvGrpSpPr>
        <p:grpSpPr>
          <a:xfrm rot="-10800000">
            <a:off x="12441266" y="0"/>
            <a:ext cx="1462888" cy="1462888"/>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7" name="Group 7"/>
          <p:cNvGrpSpPr/>
          <p:nvPr/>
        </p:nvGrpSpPr>
        <p:grpSpPr>
          <a:xfrm rot="-10800000">
            <a:off x="11455044" y="1462887"/>
            <a:ext cx="6832955" cy="2217723"/>
            <a:chOff x="0" y="0"/>
            <a:chExt cx="2656262" cy="785017"/>
          </a:xfrm>
        </p:grpSpPr>
        <p:sp>
          <p:nvSpPr>
            <p:cNvPr id="8" name="Freeform 8"/>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00A6B6"/>
            </a:solidFill>
          </p:spPr>
        </p:sp>
      </p:grpSp>
      <p:grpSp>
        <p:nvGrpSpPr>
          <p:cNvPr id="12" name="Group 12"/>
          <p:cNvGrpSpPr/>
          <p:nvPr/>
        </p:nvGrpSpPr>
        <p:grpSpPr>
          <a:xfrm rot="-10800000">
            <a:off x="10346183" y="1462888"/>
            <a:ext cx="2217723" cy="221772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4" name="Group 14"/>
          <p:cNvGrpSpPr/>
          <p:nvPr/>
        </p:nvGrpSpPr>
        <p:grpSpPr>
          <a:xfrm rot="-10800000">
            <a:off x="15950290" y="3680612"/>
            <a:ext cx="2337710" cy="1462888"/>
            <a:chOff x="0" y="0"/>
            <a:chExt cx="2901437" cy="785017"/>
          </a:xfrm>
        </p:grpSpPr>
        <p:sp>
          <p:nvSpPr>
            <p:cNvPr id="15" name="Freeform 15"/>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FF9AA1"/>
            </a:solidFill>
          </p:spPr>
        </p:sp>
      </p:grpSp>
      <p:grpSp>
        <p:nvGrpSpPr>
          <p:cNvPr id="16" name="Group 16"/>
          <p:cNvGrpSpPr/>
          <p:nvPr/>
        </p:nvGrpSpPr>
        <p:grpSpPr>
          <a:xfrm rot="-10800000">
            <a:off x="15218846" y="3680612"/>
            <a:ext cx="1462888" cy="1462888"/>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20" name="TextBox 20"/>
          <p:cNvSpPr txBox="1"/>
          <p:nvPr/>
        </p:nvSpPr>
        <p:spPr>
          <a:xfrm>
            <a:off x="1580953" y="1692189"/>
            <a:ext cx="7816718" cy="1882947"/>
          </a:xfrm>
          <a:prstGeom prst="rect">
            <a:avLst/>
          </a:prstGeom>
        </p:spPr>
        <p:txBody>
          <a:bodyPr lIns="0" tIns="0" rIns="0" bIns="0" rtlCol="0" anchor="t">
            <a:spAutoFit/>
          </a:bodyPr>
          <a:lstStyle/>
          <a:p>
            <a:pPr algn="l">
              <a:lnSpc>
                <a:spcPts val="7200"/>
              </a:lnSpc>
            </a:pPr>
            <a:r>
              <a:rPr lang="en-US" sz="7200" b="1">
                <a:solidFill>
                  <a:srgbClr val="FFFFFF"/>
                </a:solidFill>
                <a:latin typeface="HK Grotesk Bold"/>
                <a:ea typeface="HK Grotesk Bold"/>
                <a:cs typeface="HK Grotesk Bold"/>
                <a:sym typeface="HK Grotesk Bold"/>
              </a:rPr>
              <a:t>Youth Continuum of Care</a:t>
            </a:r>
          </a:p>
        </p:txBody>
      </p:sp>
      <p:sp>
        <p:nvSpPr>
          <p:cNvPr id="21" name="TextBox 21"/>
          <p:cNvSpPr txBox="1"/>
          <p:nvPr/>
        </p:nvSpPr>
        <p:spPr>
          <a:xfrm>
            <a:off x="476581" y="6473577"/>
            <a:ext cx="3908359" cy="448310"/>
          </a:xfrm>
          <a:prstGeom prst="rect">
            <a:avLst/>
          </a:prstGeom>
        </p:spPr>
        <p:txBody>
          <a:bodyPr lIns="0" tIns="0" rIns="0" bIns="0" rtlCol="0" anchor="t">
            <a:spAutoFit/>
          </a:bodyPr>
          <a:lstStyle/>
          <a:p>
            <a:pPr marL="561339" lvl="1" indent="-280669" algn="l">
              <a:lnSpc>
                <a:spcPts val="3639"/>
              </a:lnSpc>
              <a:buFont typeface="Arial"/>
              <a:buChar char="•"/>
            </a:pPr>
            <a:r>
              <a:rPr lang="en-US" sz="2599" b="1">
                <a:solidFill>
                  <a:srgbClr val="04006D"/>
                </a:solidFill>
                <a:latin typeface="HK Grotesk Medium"/>
                <a:ea typeface="HK Grotesk Medium"/>
                <a:cs typeface="HK Grotesk Medium"/>
                <a:sym typeface="HK Grotesk Medium"/>
              </a:rPr>
              <a:t>School services</a:t>
            </a:r>
          </a:p>
        </p:txBody>
      </p:sp>
      <p:sp>
        <p:nvSpPr>
          <p:cNvPr id="22" name="TextBox 22"/>
          <p:cNvSpPr txBox="1"/>
          <p:nvPr/>
        </p:nvSpPr>
        <p:spPr>
          <a:xfrm>
            <a:off x="752278" y="5688621"/>
            <a:ext cx="3317265" cy="723001"/>
          </a:xfrm>
          <a:prstGeom prst="rect">
            <a:avLst/>
          </a:prstGeom>
        </p:spPr>
        <p:txBody>
          <a:bodyPr lIns="0" tIns="0" rIns="0" bIns="0" rtlCol="0" anchor="t">
            <a:spAutoFit/>
          </a:bodyPr>
          <a:lstStyle/>
          <a:p>
            <a:pPr algn="l">
              <a:lnSpc>
                <a:spcPts val="5880"/>
              </a:lnSpc>
            </a:pPr>
            <a:r>
              <a:rPr lang="en-US" sz="4200" b="1">
                <a:solidFill>
                  <a:srgbClr val="ED3432"/>
                </a:solidFill>
                <a:latin typeface="HK Grotesk Medium"/>
                <a:ea typeface="HK Grotesk Medium"/>
                <a:cs typeface="HK Grotesk Medium"/>
                <a:sym typeface="HK Grotesk Medium"/>
              </a:rPr>
              <a:t>Prevention</a:t>
            </a:r>
          </a:p>
        </p:txBody>
      </p:sp>
      <p:sp>
        <p:nvSpPr>
          <p:cNvPr id="23" name="TextBox 23"/>
          <p:cNvSpPr txBox="1"/>
          <p:nvPr/>
        </p:nvSpPr>
        <p:spPr>
          <a:xfrm>
            <a:off x="5657289" y="6473577"/>
            <a:ext cx="7670270" cy="1362710"/>
          </a:xfrm>
          <a:prstGeom prst="rect">
            <a:avLst/>
          </a:prstGeom>
        </p:spPr>
        <p:txBody>
          <a:bodyPr lIns="0" tIns="0" rIns="0" bIns="0" rtlCol="0" anchor="t">
            <a:spAutoFit/>
          </a:bodyPr>
          <a:lstStyle/>
          <a:p>
            <a:pPr marL="561339" lvl="1" indent="-280669" algn="l">
              <a:lnSpc>
                <a:spcPts val="3639"/>
              </a:lnSpc>
              <a:buFont typeface="Arial"/>
              <a:buChar char="•"/>
            </a:pPr>
            <a:r>
              <a:rPr lang="en-US" sz="2599" b="1">
                <a:solidFill>
                  <a:srgbClr val="04006D"/>
                </a:solidFill>
                <a:latin typeface="HK Grotesk Medium"/>
                <a:ea typeface="HK Grotesk Medium"/>
                <a:cs typeface="HK Grotesk Medium"/>
                <a:sym typeface="HK Grotesk Medium"/>
              </a:rPr>
              <a:t>Comprehensive Psychiatric Services (CPR)</a:t>
            </a:r>
          </a:p>
          <a:p>
            <a:pPr marL="561339" lvl="1" indent="-280669" algn="l">
              <a:lnSpc>
                <a:spcPts val="3639"/>
              </a:lnSpc>
              <a:buFont typeface="Arial"/>
              <a:buChar char="•"/>
            </a:pPr>
            <a:r>
              <a:rPr lang="en-US" sz="2599" b="1">
                <a:solidFill>
                  <a:srgbClr val="04006D"/>
                </a:solidFill>
                <a:latin typeface="HK Grotesk Medium"/>
                <a:ea typeface="HK Grotesk Medium"/>
                <a:cs typeface="HK Grotesk Medium"/>
                <a:sym typeface="HK Grotesk Medium"/>
              </a:rPr>
              <a:t>Comprehensive Substance Treatment and Rehabilitation Services (CSTAR)</a:t>
            </a:r>
          </a:p>
        </p:txBody>
      </p:sp>
      <p:sp>
        <p:nvSpPr>
          <p:cNvPr id="24" name="TextBox 24"/>
          <p:cNvSpPr txBox="1"/>
          <p:nvPr/>
        </p:nvSpPr>
        <p:spPr>
          <a:xfrm>
            <a:off x="5250470" y="5688621"/>
            <a:ext cx="2914798" cy="723001"/>
          </a:xfrm>
          <a:prstGeom prst="rect">
            <a:avLst/>
          </a:prstGeom>
        </p:spPr>
        <p:txBody>
          <a:bodyPr lIns="0" tIns="0" rIns="0" bIns="0" rtlCol="0" anchor="t">
            <a:spAutoFit/>
          </a:bodyPr>
          <a:lstStyle/>
          <a:p>
            <a:pPr algn="l">
              <a:lnSpc>
                <a:spcPts val="5879"/>
              </a:lnSpc>
            </a:pPr>
            <a:r>
              <a:rPr lang="en-US" sz="4199" b="1">
                <a:solidFill>
                  <a:srgbClr val="ED3432"/>
                </a:solidFill>
                <a:latin typeface="HK Grotesk Medium"/>
                <a:ea typeface="HK Grotesk Medium"/>
                <a:cs typeface="HK Grotesk Medium"/>
                <a:sym typeface="HK Grotesk Medium"/>
              </a:rPr>
              <a:t>Outpatient</a:t>
            </a:r>
          </a:p>
        </p:txBody>
      </p:sp>
      <p:sp>
        <p:nvSpPr>
          <p:cNvPr id="25" name="TextBox 25"/>
          <p:cNvSpPr txBox="1"/>
          <p:nvPr/>
        </p:nvSpPr>
        <p:spPr>
          <a:xfrm>
            <a:off x="9729865" y="5688621"/>
            <a:ext cx="2834041" cy="723001"/>
          </a:xfrm>
          <a:prstGeom prst="rect">
            <a:avLst/>
          </a:prstGeom>
        </p:spPr>
        <p:txBody>
          <a:bodyPr lIns="0" tIns="0" rIns="0" bIns="0" rtlCol="0" anchor="t">
            <a:spAutoFit/>
          </a:bodyPr>
          <a:lstStyle/>
          <a:p>
            <a:pPr algn="l">
              <a:lnSpc>
                <a:spcPts val="5879"/>
              </a:lnSpc>
            </a:pPr>
            <a:r>
              <a:rPr lang="en-US" sz="4199" b="1">
                <a:solidFill>
                  <a:srgbClr val="ED3432"/>
                </a:solidFill>
                <a:latin typeface="HK Grotesk Medium"/>
                <a:ea typeface="HK Grotesk Medium"/>
                <a:cs typeface="HK Grotesk Medium"/>
                <a:sym typeface="HK Grotesk Medium"/>
              </a:rPr>
              <a:t>Residential</a:t>
            </a:r>
          </a:p>
        </p:txBody>
      </p:sp>
      <p:sp>
        <p:nvSpPr>
          <p:cNvPr id="26" name="TextBox 26"/>
          <p:cNvSpPr txBox="1"/>
          <p:nvPr/>
        </p:nvSpPr>
        <p:spPr>
          <a:xfrm>
            <a:off x="13904155" y="6473577"/>
            <a:ext cx="3898370" cy="2277110"/>
          </a:xfrm>
          <a:prstGeom prst="rect">
            <a:avLst/>
          </a:prstGeom>
        </p:spPr>
        <p:txBody>
          <a:bodyPr lIns="0" tIns="0" rIns="0" bIns="0" rtlCol="0" anchor="t">
            <a:spAutoFit/>
          </a:bodyPr>
          <a:lstStyle/>
          <a:p>
            <a:pPr marL="561339" lvl="1" indent="-280669" algn="l">
              <a:lnSpc>
                <a:spcPts val="3639"/>
              </a:lnSpc>
              <a:buFont typeface="Arial"/>
              <a:buChar char="•"/>
            </a:pPr>
            <a:r>
              <a:rPr lang="en-US" sz="2599" b="1">
                <a:solidFill>
                  <a:srgbClr val="04006D"/>
                </a:solidFill>
                <a:latin typeface="HK Grotesk Medium"/>
                <a:ea typeface="HK Grotesk Medium"/>
                <a:cs typeface="HK Grotesk Medium"/>
                <a:sym typeface="HK Grotesk Medium"/>
              </a:rPr>
              <a:t>988</a:t>
            </a:r>
          </a:p>
          <a:p>
            <a:pPr marL="561339" lvl="1" indent="-280669" algn="l">
              <a:lnSpc>
                <a:spcPts val="3639"/>
              </a:lnSpc>
              <a:buFont typeface="Arial"/>
              <a:buChar char="•"/>
            </a:pPr>
            <a:r>
              <a:rPr lang="en-US" sz="2599" b="1">
                <a:solidFill>
                  <a:srgbClr val="04006D"/>
                </a:solidFill>
                <a:latin typeface="HK Grotesk Medium"/>
                <a:ea typeface="HK Grotesk Medium"/>
                <a:cs typeface="HK Grotesk Medium"/>
                <a:sym typeface="HK Grotesk Medium"/>
              </a:rPr>
              <a:t>Mobile Crisis Response Teams</a:t>
            </a:r>
          </a:p>
          <a:p>
            <a:pPr marL="561339" lvl="1" indent="-280669" algn="l">
              <a:lnSpc>
                <a:spcPts val="3639"/>
              </a:lnSpc>
              <a:buFont typeface="Arial"/>
              <a:buChar char="•"/>
            </a:pPr>
            <a:r>
              <a:rPr lang="en-US" sz="2599" b="1">
                <a:solidFill>
                  <a:srgbClr val="04006D"/>
                </a:solidFill>
                <a:latin typeface="HK Grotesk Medium"/>
                <a:ea typeface="HK Grotesk Medium"/>
                <a:cs typeface="HK Grotesk Medium"/>
                <a:sym typeface="HK Grotesk Medium"/>
              </a:rPr>
              <a:t>Behavioral Health Crisis Centers</a:t>
            </a:r>
          </a:p>
        </p:txBody>
      </p:sp>
      <p:sp>
        <p:nvSpPr>
          <p:cNvPr id="27" name="TextBox 27"/>
          <p:cNvSpPr txBox="1"/>
          <p:nvPr/>
        </p:nvSpPr>
        <p:spPr>
          <a:xfrm>
            <a:off x="14209261" y="5688621"/>
            <a:ext cx="2472474" cy="723001"/>
          </a:xfrm>
          <a:prstGeom prst="rect">
            <a:avLst/>
          </a:prstGeom>
        </p:spPr>
        <p:txBody>
          <a:bodyPr lIns="0" tIns="0" rIns="0" bIns="0" rtlCol="0" anchor="t">
            <a:spAutoFit/>
          </a:bodyPr>
          <a:lstStyle/>
          <a:p>
            <a:pPr algn="l">
              <a:lnSpc>
                <a:spcPts val="5879"/>
              </a:lnSpc>
            </a:pPr>
            <a:r>
              <a:rPr lang="en-US" sz="4199" b="1">
                <a:solidFill>
                  <a:srgbClr val="ED3432"/>
                </a:solidFill>
                <a:latin typeface="HK Grotesk Medium"/>
                <a:ea typeface="HK Grotesk Medium"/>
                <a:cs typeface="HK Grotesk Medium"/>
                <a:sym typeface="HK Grotesk Medium"/>
              </a:rPr>
              <a:t>Crisis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926777" y="57150"/>
            <a:ext cx="7361223" cy="10287000"/>
          </a:xfrm>
          <a:prstGeom prst="rect">
            <a:avLst/>
          </a:prstGeom>
          <a:solidFill>
            <a:srgbClr val="04006D"/>
          </a:solidFill>
        </p:spPr>
      </p:sp>
      <p:grpSp>
        <p:nvGrpSpPr>
          <p:cNvPr id="3" name="Group 3"/>
          <p:cNvGrpSpPr/>
          <p:nvPr/>
        </p:nvGrpSpPr>
        <p:grpSpPr>
          <a:xfrm rot="5400000">
            <a:off x="13372826" y="1234564"/>
            <a:ext cx="3932014" cy="1462888"/>
            <a:chOff x="0" y="0"/>
            <a:chExt cx="2208094" cy="785017"/>
          </a:xfrm>
        </p:grpSpPr>
        <p:sp>
          <p:nvSpPr>
            <p:cNvPr id="4" name="Freeform 4"/>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5" name="Group 5"/>
          <p:cNvGrpSpPr/>
          <p:nvPr/>
        </p:nvGrpSpPr>
        <p:grpSpPr>
          <a:xfrm rot="5400000">
            <a:off x="14607388" y="3200569"/>
            <a:ext cx="1462888" cy="1462888"/>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7" name="Group 7"/>
          <p:cNvGrpSpPr/>
          <p:nvPr/>
        </p:nvGrpSpPr>
        <p:grpSpPr>
          <a:xfrm rot="5400000">
            <a:off x="9612517" y="3531985"/>
            <a:ext cx="8526855" cy="1462888"/>
            <a:chOff x="0" y="0"/>
            <a:chExt cx="4839151" cy="785017"/>
          </a:xfrm>
        </p:grpSpPr>
        <p:sp>
          <p:nvSpPr>
            <p:cNvPr id="8" name="Freeform 8"/>
            <p:cNvSpPr/>
            <p:nvPr/>
          </p:nvSpPr>
          <p:spPr>
            <a:xfrm>
              <a:off x="0" y="0"/>
              <a:ext cx="4839151" cy="785017"/>
            </a:xfrm>
            <a:custGeom>
              <a:avLst/>
              <a:gdLst/>
              <a:ahLst/>
              <a:cxnLst/>
              <a:rect l="l" t="t" r="r" b="b"/>
              <a:pathLst>
                <a:path w="4839151" h="785017">
                  <a:moveTo>
                    <a:pt x="0" y="0"/>
                  </a:moveTo>
                  <a:lnTo>
                    <a:pt x="4839151" y="0"/>
                  </a:lnTo>
                  <a:lnTo>
                    <a:pt x="4839151" y="785017"/>
                  </a:lnTo>
                  <a:lnTo>
                    <a:pt x="0" y="785017"/>
                  </a:lnTo>
                  <a:close/>
                </a:path>
              </a:pathLst>
            </a:custGeom>
            <a:solidFill>
              <a:srgbClr val="00A6B6"/>
            </a:solidFill>
          </p:spPr>
        </p:sp>
      </p:grpSp>
      <p:grpSp>
        <p:nvGrpSpPr>
          <p:cNvPr id="12" name="Group 12"/>
          <p:cNvGrpSpPr/>
          <p:nvPr/>
        </p:nvGrpSpPr>
        <p:grpSpPr>
          <a:xfrm rot="5400000">
            <a:off x="13144500" y="7795412"/>
            <a:ext cx="1462888" cy="1462888"/>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6" name="Group 16"/>
          <p:cNvGrpSpPr/>
          <p:nvPr/>
        </p:nvGrpSpPr>
        <p:grpSpPr>
          <a:xfrm rot="5400000">
            <a:off x="14574090" y="1496185"/>
            <a:ext cx="5210095" cy="2217723"/>
            <a:chOff x="0" y="0"/>
            <a:chExt cx="2656262" cy="785017"/>
          </a:xfrm>
        </p:grpSpPr>
        <p:sp>
          <p:nvSpPr>
            <p:cNvPr id="17" name="Freeform 17"/>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ED3432"/>
            </a:solidFill>
          </p:spPr>
        </p:sp>
      </p:grpSp>
      <p:grpSp>
        <p:nvGrpSpPr>
          <p:cNvPr id="18" name="Group 18"/>
          <p:cNvGrpSpPr/>
          <p:nvPr/>
        </p:nvGrpSpPr>
        <p:grpSpPr>
          <a:xfrm rot="5400000">
            <a:off x="8667734" y="2259042"/>
            <a:ext cx="6735808" cy="2217723"/>
            <a:chOff x="0" y="0"/>
            <a:chExt cx="2656262" cy="785017"/>
          </a:xfrm>
        </p:grpSpPr>
        <p:sp>
          <p:nvSpPr>
            <p:cNvPr id="19" name="Freeform 19"/>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23" name="Group 23"/>
          <p:cNvGrpSpPr/>
          <p:nvPr/>
        </p:nvGrpSpPr>
        <p:grpSpPr>
          <a:xfrm rot="5400000">
            <a:off x="16070277" y="4101233"/>
            <a:ext cx="2217723" cy="221772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27" name="Group 27"/>
          <p:cNvGrpSpPr/>
          <p:nvPr/>
        </p:nvGrpSpPr>
        <p:grpSpPr>
          <a:xfrm rot="5400000">
            <a:off x="10926777" y="5626947"/>
            <a:ext cx="2217723" cy="221772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29" name="TextBox 29"/>
          <p:cNvSpPr txBox="1"/>
          <p:nvPr/>
        </p:nvSpPr>
        <p:spPr>
          <a:xfrm>
            <a:off x="1408044" y="593514"/>
            <a:ext cx="8467320" cy="1882947"/>
          </a:xfrm>
          <a:prstGeom prst="rect">
            <a:avLst/>
          </a:prstGeom>
        </p:spPr>
        <p:txBody>
          <a:bodyPr lIns="0" tIns="0" rIns="0" bIns="0" rtlCol="0" anchor="t">
            <a:spAutoFit/>
          </a:bodyPr>
          <a:lstStyle/>
          <a:p>
            <a:pPr algn="l">
              <a:lnSpc>
                <a:spcPts val="7200"/>
              </a:lnSpc>
            </a:pPr>
            <a:r>
              <a:rPr lang="en-US" sz="7200" b="1">
                <a:solidFill>
                  <a:srgbClr val="04006D"/>
                </a:solidFill>
                <a:latin typeface="HK Grotesk Bold"/>
                <a:ea typeface="HK Grotesk Bold"/>
                <a:cs typeface="HK Grotesk Bold"/>
                <a:sym typeface="HK Grotesk Bold"/>
              </a:rPr>
              <a:t>Comprehensive Psychiatric Services</a:t>
            </a:r>
          </a:p>
        </p:txBody>
      </p:sp>
      <p:sp>
        <p:nvSpPr>
          <p:cNvPr id="30" name="TextBox 30"/>
          <p:cNvSpPr txBox="1"/>
          <p:nvPr/>
        </p:nvSpPr>
        <p:spPr>
          <a:xfrm>
            <a:off x="840179" y="3120431"/>
            <a:ext cx="9217853" cy="1884045"/>
          </a:xfrm>
          <a:prstGeom prst="rect">
            <a:avLst/>
          </a:prstGeom>
        </p:spPr>
        <p:txBody>
          <a:bodyPr lIns="0" tIns="0" rIns="0" bIns="0" rtlCol="0" anchor="t">
            <a:spAutoFit/>
          </a:bodyPr>
          <a:lstStyle/>
          <a:p>
            <a:pPr marL="582928" lvl="1" indent="-291464" algn="l">
              <a:lnSpc>
                <a:spcPts val="3779"/>
              </a:lnSpc>
              <a:buFont typeface="Arial"/>
              <a:buChar char="•"/>
            </a:pPr>
            <a:r>
              <a:rPr lang="en-US" sz="2699" b="1">
                <a:solidFill>
                  <a:srgbClr val="04006D"/>
                </a:solidFill>
                <a:latin typeface="HK Grotesk Medium"/>
                <a:ea typeface="HK Grotesk Medium"/>
                <a:cs typeface="HK Grotesk Medium"/>
                <a:sym typeface="HK Grotesk Medium"/>
              </a:rPr>
              <a:t>Person-centered approach that emphasizes individual choices and needs. </a:t>
            </a:r>
          </a:p>
          <a:p>
            <a:pPr marL="582928" lvl="1" indent="-291464" algn="l">
              <a:lnSpc>
                <a:spcPts val="3779"/>
              </a:lnSpc>
              <a:buFont typeface="Arial"/>
              <a:buChar char="•"/>
            </a:pPr>
            <a:r>
              <a:rPr lang="en-US" sz="2699" b="1">
                <a:solidFill>
                  <a:srgbClr val="04006D"/>
                </a:solidFill>
                <a:latin typeface="HK Grotesk Medium"/>
                <a:ea typeface="HK Grotesk Medium"/>
                <a:cs typeface="HK Grotesk Medium"/>
                <a:sym typeface="HK Grotesk Medium"/>
              </a:rPr>
              <a:t>Promotes independence and the pursuit of meaningful living, working, learning, and leisure activities. </a:t>
            </a:r>
          </a:p>
        </p:txBody>
      </p:sp>
      <p:sp>
        <p:nvSpPr>
          <p:cNvPr id="31" name="TextBox 31"/>
          <p:cNvSpPr txBox="1"/>
          <p:nvPr/>
        </p:nvSpPr>
        <p:spPr>
          <a:xfrm>
            <a:off x="362081" y="5743258"/>
            <a:ext cx="4019699" cy="2360295"/>
          </a:xfrm>
          <a:prstGeom prst="rect">
            <a:avLst/>
          </a:prstGeom>
        </p:spPr>
        <p:txBody>
          <a:bodyPr lIns="0" tIns="0" rIns="0" bIns="0" rtlCol="0" anchor="t">
            <a:spAutoFit/>
          </a:bodyPr>
          <a:lstStyle/>
          <a:p>
            <a:pPr algn="ctr">
              <a:lnSpc>
                <a:spcPts val="3779"/>
              </a:lnSpc>
            </a:pPr>
            <a:r>
              <a:rPr lang="en-US" sz="2699" b="1" dirty="0">
                <a:solidFill>
                  <a:srgbClr val="04006D"/>
                </a:solidFill>
                <a:latin typeface="HK Grotesk Medium"/>
                <a:ea typeface="HK Grotesk Medium"/>
                <a:cs typeface="HK Grotesk Medium"/>
                <a:sym typeface="HK Grotesk Medium"/>
              </a:rPr>
              <a:t>Eligibility</a:t>
            </a:r>
          </a:p>
          <a:p>
            <a:pPr marL="582928" lvl="1" indent="-291464" algn="l">
              <a:lnSpc>
                <a:spcPts val="3779"/>
              </a:lnSpc>
              <a:buFont typeface="Arial"/>
              <a:buChar char="•"/>
            </a:pPr>
            <a:r>
              <a:rPr lang="en-US" sz="2699" b="1" dirty="0">
                <a:solidFill>
                  <a:srgbClr val="04006D"/>
                </a:solidFill>
                <a:latin typeface="HK Grotesk Medium"/>
                <a:ea typeface="HK Grotesk Medium"/>
                <a:cs typeface="HK Grotesk Medium"/>
                <a:sym typeface="HK Grotesk Medium"/>
              </a:rPr>
              <a:t>Qualifying Diagnosis</a:t>
            </a:r>
          </a:p>
          <a:p>
            <a:pPr marL="582928" lvl="1" indent="-291464" algn="l">
              <a:lnSpc>
                <a:spcPts val="3779"/>
              </a:lnSpc>
              <a:buFont typeface="Arial"/>
              <a:buChar char="•"/>
            </a:pPr>
            <a:r>
              <a:rPr lang="en-US" sz="2699" b="1" dirty="0">
                <a:solidFill>
                  <a:srgbClr val="04006D"/>
                </a:solidFill>
                <a:latin typeface="HK Grotesk Medium"/>
                <a:ea typeface="HK Grotesk Medium"/>
                <a:cs typeface="HK Grotesk Medium"/>
                <a:sym typeface="HK Grotesk Medium"/>
              </a:rPr>
              <a:t>Evidence of Impairment</a:t>
            </a:r>
          </a:p>
          <a:p>
            <a:pPr marL="582928" lvl="1" indent="-291464" algn="l">
              <a:lnSpc>
                <a:spcPts val="3779"/>
              </a:lnSpc>
              <a:buFont typeface="Arial"/>
              <a:buChar char="•"/>
            </a:pPr>
            <a:r>
              <a:rPr lang="en-US" sz="2699" b="1" dirty="0">
                <a:solidFill>
                  <a:srgbClr val="04006D"/>
                </a:solidFill>
                <a:latin typeface="HK Grotesk Medium"/>
                <a:ea typeface="HK Grotesk Medium"/>
                <a:cs typeface="HK Grotesk Medium"/>
                <a:sym typeface="HK Grotesk Medium"/>
              </a:rPr>
              <a:t>Duration</a:t>
            </a:r>
          </a:p>
        </p:txBody>
      </p:sp>
      <p:sp>
        <p:nvSpPr>
          <p:cNvPr id="32" name="TextBox 32"/>
          <p:cNvSpPr txBox="1"/>
          <p:nvPr/>
        </p:nvSpPr>
        <p:spPr>
          <a:xfrm>
            <a:off x="4950667" y="5743258"/>
            <a:ext cx="5407223" cy="3789045"/>
          </a:xfrm>
          <a:prstGeom prst="rect">
            <a:avLst/>
          </a:prstGeom>
        </p:spPr>
        <p:txBody>
          <a:bodyPr lIns="0" tIns="0" rIns="0" bIns="0" rtlCol="0" anchor="t">
            <a:spAutoFit/>
          </a:bodyPr>
          <a:lstStyle/>
          <a:p>
            <a:pPr algn="ctr">
              <a:lnSpc>
                <a:spcPts val="3779"/>
              </a:lnSpc>
              <a:spcBef>
                <a:spcPct val="0"/>
              </a:spcBef>
            </a:pPr>
            <a:r>
              <a:rPr lang="en-US" sz="2699" b="1" dirty="0">
                <a:solidFill>
                  <a:srgbClr val="04006D"/>
                </a:solidFill>
                <a:latin typeface="HK Grotesk Medium"/>
                <a:ea typeface="HK Grotesk Medium"/>
                <a:cs typeface="HK Grotesk Medium"/>
                <a:sym typeface="HK Grotesk Medium"/>
              </a:rPr>
              <a:t>Key Service Functions:</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•Assessments &amp; Treatment Planning</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•Community Support</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•Crisis Intervention</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•Medication Services</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•Physician Consultation</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•Outpatient Services</a:t>
            </a:r>
          </a:p>
          <a:p>
            <a:pPr algn="l">
              <a:lnSpc>
                <a:spcPts val="3779"/>
              </a:lnSpc>
              <a:spcBef>
                <a:spcPct val="0"/>
              </a:spcBef>
            </a:pPr>
            <a:r>
              <a:rPr lang="en-US" sz="2699" b="1" dirty="0">
                <a:solidFill>
                  <a:srgbClr val="04006D"/>
                </a:solidFill>
                <a:latin typeface="HK Grotesk Medium"/>
                <a:ea typeface="HK Grotesk Medium"/>
                <a:cs typeface="HK Grotesk Medium"/>
                <a:sym typeface="HK Grotesk Medium"/>
              </a:rPr>
              <a:t>•Psychosocial Rehabilitation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17723"/>
            <a:ext cx="7262474" cy="1462888"/>
            <a:chOff x="0" y="0"/>
            <a:chExt cx="4329071" cy="785017"/>
          </a:xfrm>
        </p:grpSpPr>
        <p:sp>
          <p:nvSpPr>
            <p:cNvPr id="3" name="Freeform 3"/>
            <p:cNvSpPr/>
            <p:nvPr/>
          </p:nvSpPr>
          <p:spPr>
            <a:xfrm>
              <a:off x="0" y="0"/>
              <a:ext cx="4329071" cy="785017"/>
            </a:xfrm>
            <a:custGeom>
              <a:avLst/>
              <a:gdLst/>
              <a:ahLst/>
              <a:cxnLst/>
              <a:rect l="l" t="t" r="r" b="b"/>
              <a:pathLst>
                <a:path w="4329071" h="785017">
                  <a:moveTo>
                    <a:pt x="0" y="0"/>
                  </a:moveTo>
                  <a:lnTo>
                    <a:pt x="4329071" y="0"/>
                  </a:lnTo>
                  <a:lnTo>
                    <a:pt x="4329071" y="785017"/>
                  </a:lnTo>
                  <a:lnTo>
                    <a:pt x="0" y="785017"/>
                  </a:lnTo>
                  <a:close/>
                </a:path>
              </a:pathLst>
            </a:custGeom>
            <a:solidFill>
              <a:srgbClr val="04006D"/>
            </a:solidFill>
          </p:spPr>
        </p:sp>
      </p:grpSp>
      <p:grpSp>
        <p:nvGrpSpPr>
          <p:cNvPr id="7" name="Group 7"/>
          <p:cNvGrpSpPr/>
          <p:nvPr/>
        </p:nvGrpSpPr>
        <p:grpSpPr>
          <a:xfrm>
            <a:off x="6531029" y="2217723"/>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a:off x="-1" y="3680612"/>
            <a:ext cx="4215083" cy="1462888"/>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B0E6DB"/>
            </a:solidFill>
          </p:spPr>
        </p:sp>
      </p:grpSp>
      <p:grpSp>
        <p:nvGrpSpPr>
          <p:cNvPr id="13" name="Group 13"/>
          <p:cNvGrpSpPr/>
          <p:nvPr/>
        </p:nvGrpSpPr>
        <p:grpSpPr>
          <a:xfrm>
            <a:off x="3483639" y="3680612"/>
            <a:ext cx="1462888" cy="1462888"/>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15" name="Group 15"/>
          <p:cNvGrpSpPr/>
          <p:nvPr/>
        </p:nvGrpSpPr>
        <p:grpSpPr>
          <a:xfrm>
            <a:off x="-1" y="0"/>
            <a:ext cx="5901097" cy="2217723"/>
            <a:chOff x="0" y="0"/>
            <a:chExt cx="2656262" cy="785017"/>
          </a:xfrm>
        </p:grpSpPr>
        <p:sp>
          <p:nvSpPr>
            <p:cNvPr id="16" name="Freeform 16"/>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17" name="Group 17"/>
          <p:cNvGrpSpPr/>
          <p:nvPr/>
        </p:nvGrpSpPr>
        <p:grpSpPr>
          <a:xfrm>
            <a:off x="4792235" y="0"/>
            <a:ext cx="2217723" cy="221772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8304646" y="1179226"/>
            <a:ext cx="8276530" cy="973455"/>
          </a:xfrm>
          <a:prstGeom prst="rect">
            <a:avLst/>
          </a:prstGeom>
        </p:spPr>
        <p:txBody>
          <a:bodyPr lIns="0" tIns="0" rIns="0" bIns="0" rtlCol="0" anchor="t">
            <a:spAutoFit/>
          </a:bodyPr>
          <a:lstStyle/>
          <a:p>
            <a:pPr algn="ctr">
              <a:lnSpc>
                <a:spcPts val="7200"/>
              </a:lnSpc>
            </a:pPr>
            <a:r>
              <a:rPr lang="en-US" sz="7200" b="1" dirty="0">
                <a:solidFill>
                  <a:srgbClr val="04006D"/>
                </a:solidFill>
                <a:latin typeface="HK Grotesk Bold"/>
                <a:ea typeface="HK Grotesk Bold"/>
                <a:cs typeface="HK Grotesk Bold"/>
                <a:sym typeface="HK Grotesk Bold"/>
              </a:rPr>
              <a:t>Intensive CPR</a:t>
            </a:r>
          </a:p>
        </p:txBody>
      </p:sp>
      <p:sp>
        <p:nvSpPr>
          <p:cNvPr id="4" name="TextBox 8">
            <a:extLst>
              <a:ext uri="{FF2B5EF4-FFF2-40B4-BE49-F238E27FC236}">
                <a16:creationId xmlns:a16="http://schemas.microsoft.com/office/drawing/2014/main" id="{9BFFDD0A-FF14-8A33-CE8F-4BA595B8C8FC}"/>
              </a:ext>
            </a:extLst>
          </p:cNvPr>
          <p:cNvSpPr txBox="1"/>
          <p:nvPr/>
        </p:nvSpPr>
        <p:spPr>
          <a:xfrm>
            <a:off x="9554606" y="2628900"/>
            <a:ext cx="7543800" cy="6944145"/>
          </a:xfrm>
          <a:prstGeom prst="rect">
            <a:avLst/>
          </a:prstGeom>
        </p:spPr>
        <p:txBody>
          <a:bodyPr wrap="square" lIns="0" tIns="0" rIns="0" bIns="0" rtlCol="0" anchor="t">
            <a:spAutoFit/>
          </a:bodyPr>
          <a:lstStyle/>
          <a:p>
            <a:pPr algn="l">
              <a:lnSpc>
                <a:spcPts val="3000"/>
              </a:lnSpc>
            </a:pPr>
            <a:r>
              <a:rPr lang="en-US" sz="3000" b="1" dirty="0">
                <a:solidFill>
                  <a:srgbClr val="002060"/>
                </a:solidFill>
                <a:latin typeface="HK Grotesk"/>
                <a:ea typeface="HK Grotesk"/>
                <a:cs typeface="HK Grotesk"/>
                <a:sym typeface="HK Grotesk"/>
              </a:rPr>
              <a:t>Non-Residential</a:t>
            </a:r>
          </a:p>
          <a:p>
            <a:pPr algn="l">
              <a:lnSpc>
                <a:spcPts val="3000"/>
              </a:lnSpc>
            </a:pPr>
            <a:endParaRPr lang="en-US" sz="3000" b="1" dirty="0">
              <a:solidFill>
                <a:srgbClr val="002060"/>
              </a:solidFill>
              <a:latin typeface="HK Grotesk"/>
              <a:ea typeface="HK Grotesk"/>
              <a:cs typeface="HK Grotesk"/>
              <a:sym typeface="HK Grotesk"/>
            </a:endParaRP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Transitional Age Youth</a:t>
            </a: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Evidence-Based Practices (DBT, etc.)</a:t>
            </a: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Children’s Inpatient Diversion</a:t>
            </a:r>
          </a:p>
          <a:p>
            <a:pPr marL="647700" lvl="1" indent="-323850" algn="l">
              <a:lnSpc>
                <a:spcPts val="3000"/>
              </a:lnSpc>
              <a:buFont typeface="Arial"/>
              <a:buChar char="•"/>
            </a:pPr>
            <a:endParaRPr lang="en-US" sz="3000" b="1" dirty="0">
              <a:solidFill>
                <a:srgbClr val="002060"/>
              </a:solidFill>
              <a:latin typeface="HK Grotesk"/>
              <a:ea typeface="HK Grotesk"/>
              <a:cs typeface="HK Grotesk"/>
              <a:sym typeface="HK Grotesk"/>
            </a:endParaRPr>
          </a:p>
          <a:p>
            <a:pPr marL="647700" lvl="1" indent="-323850" algn="l">
              <a:lnSpc>
                <a:spcPts val="3000"/>
              </a:lnSpc>
              <a:buFont typeface="Arial"/>
              <a:buChar char="•"/>
            </a:pPr>
            <a:endParaRPr lang="en-US" sz="3000" b="1" dirty="0">
              <a:solidFill>
                <a:srgbClr val="002060"/>
              </a:solidFill>
              <a:latin typeface="HK Grotesk"/>
              <a:ea typeface="HK Grotesk"/>
              <a:cs typeface="HK Grotesk"/>
              <a:sym typeface="HK Grotesk"/>
            </a:endParaRPr>
          </a:p>
          <a:p>
            <a:pPr algn="l">
              <a:lnSpc>
                <a:spcPts val="3000"/>
              </a:lnSpc>
            </a:pPr>
            <a:r>
              <a:rPr lang="en-US" sz="3000" b="1" dirty="0">
                <a:solidFill>
                  <a:srgbClr val="002060"/>
                </a:solidFill>
                <a:latin typeface="HK Grotesk"/>
                <a:ea typeface="HK Grotesk"/>
                <a:cs typeface="HK Grotesk"/>
                <a:sym typeface="HK Grotesk"/>
              </a:rPr>
              <a:t>Residential</a:t>
            </a:r>
          </a:p>
          <a:p>
            <a:pPr algn="l">
              <a:lnSpc>
                <a:spcPts val="3000"/>
              </a:lnSpc>
            </a:pPr>
            <a:endParaRPr lang="en-US" sz="3000" b="1" dirty="0">
              <a:solidFill>
                <a:srgbClr val="002060"/>
              </a:solidFill>
              <a:latin typeface="HK Grotesk"/>
              <a:ea typeface="HK Grotesk"/>
              <a:cs typeface="HK Grotesk"/>
              <a:sym typeface="HK Grotesk"/>
            </a:endParaRP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Treatment Family Homes (TFH) – up to 3 youth.</a:t>
            </a: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Professional Parent Homes (PPH) – only one youth.</a:t>
            </a: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Intensive Residential Treatment (IRTs) – Up to 16 youth. </a:t>
            </a: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Psychiatric Individualized Supported Living (PISL) – Up to four youth.</a:t>
            </a:r>
          </a:p>
          <a:p>
            <a:pPr marL="647700" lvl="1" indent="-323850" algn="l">
              <a:lnSpc>
                <a:spcPts val="3000"/>
              </a:lnSpc>
              <a:buFont typeface="Arial"/>
              <a:buChar char="•"/>
            </a:pPr>
            <a:r>
              <a:rPr lang="en-US" sz="3000" b="1" dirty="0">
                <a:solidFill>
                  <a:srgbClr val="002060"/>
                </a:solidFill>
                <a:latin typeface="HK Grotesk"/>
                <a:ea typeface="HK Grotesk"/>
                <a:cs typeface="HK Grotesk"/>
                <a:sym typeface="HK Grotesk"/>
              </a:rPr>
              <a:t>Children’s Inpatient Diversion</a:t>
            </a:r>
          </a:p>
        </p:txBody>
      </p:sp>
    </p:spTree>
    <p:extLst>
      <p:ext uri="{BB962C8B-B14F-4D97-AF65-F5344CB8AC3E}">
        <p14:creationId xmlns:p14="http://schemas.microsoft.com/office/powerpoint/2010/main" val="94303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947574" y="7627185"/>
            <a:ext cx="3856741"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3144500" y="5698815"/>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6" name="Group 6"/>
          <p:cNvGrpSpPr/>
          <p:nvPr/>
        </p:nvGrpSpPr>
        <p:grpSpPr>
          <a:xfrm rot="-5400000">
            <a:off x="12764435" y="6981159"/>
            <a:ext cx="5148794"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8" name="Group 8"/>
          <p:cNvGrpSpPr/>
          <p:nvPr/>
        </p:nvGrpSpPr>
        <p:grpSpPr>
          <a:xfrm rot="-5400000">
            <a:off x="12352540" y="7482094"/>
            <a:ext cx="5972585" cy="1462888"/>
            <a:chOff x="351790" y="351790"/>
            <a:chExt cx="2940050" cy="2954020"/>
          </a:xfrm>
        </p:grpSpPr>
        <p:sp>
          <p:nvSpPr>
            <p:cNvPr id="9" name="Freeform 9"/>
            <p:cNvSpPr/>
            <p:nvPr/>
          </p:nvSpPr>
          <p:spPr>
            <a:xfrm>
              <a:off x="16510" y="971857"/>
              <a:ext cx="12623757" cy="2163405"/>
            </a:xfrm>
            <a:custGeom>
              <a:avLst/>
              <a:gdLst/>
              <a:ahLst/>
              <a:cxnLst/>
              <a:rect l="l" t="t" r="r" b="b"/>
              <a:pathLst>
                <a:path w="12623757" h="2163405">
                  <a:moveTo>
                    <a:pt x="182880" y="1081702"/>
                  </a:moveTo>
                  <a:cubicBezTo>
                    <a:pt x="182880" y="1136334"/>
                    <a:pt x="142240" y="1180039"/>
                    <a:pt x="91440" y="1180039"/>
                  </a:cubicBezTo>
                  <a:cubicBezTo>
                    <a:pt x="40640" y="1180039"/>
                    <a:pt x="0" y="1136334"/>
                    <a:pt x="0" y="1081702"/>
                  </a:cubicBezTo>
                  <a:cubicBezTo>
                    <a:pt x="0" y="1027071"/>
                    <a:pt x="40640" y="983366"/>
                    <a:pt x="91440" y="983366"/>
                  </a:cubicBezTo>
                  <a:cubicBezTo>
                    <a:pt x="142240" y="983366"/>
                    <a:pt x="182880" y="1027071"/>
                    <a:pt x="182880" y="1081702"/>
                  </a:cubicBezTo>
                  <a:close/>
                  <a:moveTo>
                    <a:pt x="3506889" y="0"/>
                  </a:moveTo>
                  <a:cubicBezTo>
                    <a:pt x="3265702" y="0"/>
                    <a:pt x="3072752" y="43705"/>
                    <a:pt x="3072752" y="98336"/>
                  </a:cubicBezTo>
                  <a:cubicBezTo>
                    <a:pt x="3072752" y="152968"/>
                    <a:pt x="3265702" y="196673"/>
                    <a:pt x="3506889" y="196673"/>
                  </a:cubicBezTo>
                  <a:cubicBezTo>
                    <a:pt x="3748076" y="196673"/>
                    <a:pt x="3941026" y="152968"/>
                    <a:pt x="3941026" y="98336"/>
                  </a:cubicBezTo>
                  <a:cubicBezTo>
                    <a:pt x="3941026" y="43705"/>
                    <a:pt x="3748076" y="0"/>
                    <a:pt x="3506889" y="0"/>
                  </a:cubicBezTo>
                  <a:close/>
                  <a:moveTo>
                    <a:pt x="7848255" y="0"/>
                  </a:moveTo>
                  <a:cubicBezTo>
                    <a:pt x="7607068" y="0"/>
                    <a:pt x="7414119" y="43705"/>
                    <a:pt x="7414119" y="98336"/>
                  </a:cubicBezTo>
                  <a:cubicBezTo>
                    <a:pt x="7414119" y="152968"/>
                    <a:pt x="7607068" y="196673"/>
                    <a:pt x="7848255" y="196673"/>
                  </a:cubicBezTo>
                  <a:cubicBezTo>
                    <a:pt x="8089442" y="196673"/>
                    <a:pt x="8282391" y="152968"/>
                    <a:pt x="8282391" y="98336"/>
                  </a:cubicBezTo>
                  <a:cubicBezTo>
                    <a:pt x="8282391" y="43705"/>
                    <a:pt x="8083412" y="0"/>
                    <a:pt x="7848255" y="0"/>
                  </a:cubicBezTo>
                  <a:close/>
                  <a:moveTo>
                    <a:pt x="12189621" y="983366"/>
                  </a:moveTo>
                  <a:cubicBezTo>
                    <a:pt x="11948434" y="983366"/>
                    <a:pt x="11755485" y="1027071"/>
                    <a:pt x="11755485" y="1081702"/>
                  </a:cubicBezTo>
                  <a:cubicBezTo>
                    <a:pt x="11755485" y="1136334"/>
                    <a:pt x="11948434" y="1180039"/>
                    <a:pt x="12189621" y="1180039"/>
                  </a:cubicBezTo>
                  <a:cubicBezTo>
                    <a:pt x="12430808" y="1180039"/>
                    <a:pt x="12623757" y="1136334"/>
                    <a:pt x="12623757" y="1081702"/>
                  </a:cubicBezTo>
                  <a:cubicBezTo>
                    <a:pt x="12623757" y="1027071"/>
                    <a:pt x="12430808" y="983366"/>
                    <a:pt x="12189621" y="983366"/>
                  </a:cubicBezTo>
                  <a:close/>
                  <a:moveTo>
                    <a:pt x="7848255" y="1966731"/>
                  </a:moveTo>
                  <a:cubicBezTo>
                    <a:pt x="7607068" y="1966731"/>
                    <a:pt x="7414119" y="2010437"/>
                    <a:pt x="7414119" y="2065068"/>
                  </a:cubicBezTo>
                  <a:cubicBezTo>
                    <a:pt x="7414119" y="2119699"/>
                    <a:pt x="7607068" y="2163405"/>
                    <a:pt x="7848255" y="2163405"/>
                  </a:cubicBezTo>
                  <a:cubicBezTo>
                    <a:pt x="8089442" y="2163405"/>
                    <a:pt x="8282391" y="2119699"/>
                    <a:pt x="8282391" y="2065068"/>
                  </a:cubicBezTo>
                  <a:cubicBezTo>
                    <a:pt x="8282391" y="2010437"/>
                    <a:pt x="8083412" y="1966731"/>
                    <a:pt x="7848255" y="1966731"/>
                  </a:cubicBezTo>
                  <a:close/>
                </a:path>
              </a:pathLst>
            </a:custGeom>
            <a:solidFill>
              <a:srgbClr val="FFFFFF"/>
            </a:solidFill>
          </p:spPr>
        </p:sp>
        <p:sp>
          <p:nvSpPr>
            <p:cNvPr id="10" name="Freeform 10"/>
            <p:cNvSpPr/>
            <p:nvPr/>
          </p:nvSpPr>
          <p:spPr>
            <a:xfrm>
              <a:off x="0" y="0"/>
              <a:ext cx="12640267" cy="3150285"/>
            </a:xfrm>
            <a:custGeom>
              <a:avLst/>
              <a:gdLst/>
              <a:ahLst/>
              <a:cxnLst/>
              <a:rect l="l" t="t" r="r" b="b"/>
              <a:pathLst>
                <a:path w="12640267" h="3150285">
                  <a:moveTo>
                    <a:pt x="12628208" y="1003270"/>
                  </a:moveTo>
                  <a:lnTo>
                    <a:pt x="12332753" y="1070193"/>
                  </a:lnTo>
                  <a:lnTo>
                    <a:pt x="12628208" y="1137117"/>
                  </a:lnTo>
                  <a:lnTo>
                    <a:pt x="12501584" y="1165798"/>
                  </a:lnTo>
                  <a:lnTo>
                    <a:pt x="12206131" y="1098875"/>
                  </a:lnTo>
                  <a:lnTo>
                    <a:pt x="11916706" y="1165798"/>
                  </a:lnTo>
                  <a:lnTo>
                    <a:pt x="11790083" y="1137117"/>
                  </a:lnTo>
                  <a:lnTo>
                    <a:pt x="12085538" y="1070193"/>
                  </a:lnTo>
                  <a:lnTo>
                    <a:pt x="11790083" y="1003270"/>
                  </a:lnTo>
                  <a:lnTo>
                    <a:pt x="11916706" y="974588"/>
                  </a:lnTo>
                  <a:lnTo>
                    <a:pt x="12206131" y="1041512"/>
                  </a:lnTo>
                  <a:lnTo>
                    <a:pt x="12501584" y="974588"/>
                  </a:lnTo>
                  <a:lnTo>
                    <a:pt x="12628208" y="1003270"/>
                  </a:lnTo>
                  <a:close/>
                  <a:moveTo>
                    <a:pt x="11759935" y="106680"/>
                  </a:moveTo>
                  <a:cubicBezTo>
                    <a:pt x="11759935" y="55880"/>
                    <a:pt x="11952884" y="15240"/>
                    <a:pt x="12194072" y="15240"/>
                  </a:cubicBezTo>
                  <a:cubicBezTo>
                    <a:pt x="12435259" y="15240"/>
                    <a:pt x="12628208" y="55880"/>
                    <a:pt x="12628208" y="106680"/>
                  </a:cubicBezTo>
                  <a:cubicBezTo>
                    <a:pt x="12628208" y="157480"/>
                    <a:pt x="12435259" y="198120"/>
                    <a:pt x="12194072" y="198120"/>
                  </a:cubicBezTo>
                  <a:cubicBezTo>
                    <a:pt x="11952884" y="198120"/>
                    <a:pt x="11759935" y="157480"/>
                    <a:pt x="11759935" y="106680"/>
                  </a:cubicBezTo>
                  <a:close/>
                  <a:moveTo>
                    <a:pt x="11940825" y="106680"/>
                  </a:moveTo>
                  <a:cubicBezTo>
                    <a:pt x="11940825" y="135890"/>
                    <a:pt x="12055389" y="160020"/>
                    <a:pt x="12194072" y="160020"/>
                  </a:cubicBezTo>
                  <a:cubicBezTo>
                    <a:pt x="12332754" y="160020"/>
                    <a:pt x="12447318" y="135890"/>
                    <a:pt x="12447318" y="106680"/>
                  </a:cubicBezTo>
                  <a:cubicBezTo>
                    <a:pt x="12447318" y="77470"/>
                    <a:pt x="12332754" y="53340"/>
                    <a:pt x="12194072" y="53340"/>
                  </a:cubicBezTo>
                  <a:cubicBezTo>
                    <a:pt x="12055389" y="53340"/>
                    <a:pt x="11940825" y="77470"/>
                    <a:pt x="11940825" y="106680"/>
                  </a:cubicBezTo>
                  <a:close/>
                  <a:moveTo>
                    <a:pt x="13970" y="1070193"/>
                  </a:moveTo>
                  <a:cubicBezTo>
                    <a:pt x="13970" y="1015562"/>
                    <a:pt x="54610" y="971857"/>
                    <a:pt x="105410" y="971857"/>
                  </a:cubicBezTo>
                  <a:cubicBezTo>
                    <a:pt x="156210" y="971857"/>
                    <a:pt x="196850" y="1015562"/>
                    <a:pt x="196850" y="1070193"/>
                  </a:cubicBezTo>
                  <a:cubicBezTo>
                    <a:pt x="196850" y="1124825"/>
                    <a:pt x="156210" y="1168530"/>
                    <a:pt x="105410" y="1168530"/>
                  </a:cubicBezTo>
                  <a:cubicBezTo>
                    <a:pt x="54610" y="1168530"/>
                    <a:pt x="13970" y="1124825"/>
                    <a:pt x="13970" y="1070193"/>
                  </a:cubicBezTo>
                  <a:close/>
                  <a:moveTo>
                    <a:pt x="52070" y="1070193"/>
                  </a:moveTo>
                  <a:cubicBezTo>
                    <a:pt x="52070" y="1101606"/>
                    <a:pt x="76200" y="1127556"/>
                    <a:pt x="105410" y="1127556"/>
                  </a:cubicBezTo>
                  <a:cubicBezTo>
                    <a:pt x="134620" y="1127556"/>
                    <a:pt x="158750" y="1101606"/>
                    <a:pt x="158750" y="1070193"/>
                  </a:cubicBezTo>
                  <a:cubicBezTo>
                    <a:pt x="158750" y="1038780"/>
                    <a:pt x="134620" y="1012830"/>
                    <a:pt x="105410" y="1012830"/>
                  </a:cubicBezTo>
                  <a:cubicBezTo>
                    <a:pt x="76200" y="1012830"/>
                    <a:pt x="52070" y="1038780"/>
                    <a:pt x="52070" y="1070193"/>
                  </a:cubicBezTo>
                  <a:close/>
                  <a:moveTo>
                    <a:pt x="125730" y="2922199"/>
                  </a:moveTo>
                  <a:lnTo>
                    <a:pt x="87630" y="2922199"/>
                  </a:lnTo>
                  <a:lnTo>
                    <a:pt x="87630" y="3016438"/>
                  </a:lnTo>
                  <a:lnTo>
                    <a:pt x="0" y="3016438"/>
                  </a:lnTo>
                  <a:lnTo>
                    <a:pt x="0" y="3057412"/>
                  </a:lnTo>
                  <a:lnTo>
                    <a:pt x="86360" y="3057412"/>
                  </a:lnTo>
                  <a:lnTo>
                    <a:pt x="86360" y="3150285"/>
                  </a:lnTo>
                  <a:lnTo>
                    <a:pt x="124460" y="3150285"/>
                  </a:lnTo>
                  <a:lnTo>
                    <a:pt x="124460" y="3056046"/>
                  </a:lnTo>
                  <a:lnTo>
                    <a:pt x="212090" y="3056046"/>
                  </a:lnTo>
                  <a:lnTo>
                    <a:pt x="212090" y="3015073"/>
                  </a:lnTo>
                  <a:lnTo>
                    <a:pt x="125730" y="3015073"/>
                  </a:lnTo>
                  <a:lnTo>
                    <a:pt x="125730" y="2922199"/>
                  </a:lnTo>
                  <a:close/>
                  <a:moveTo>
                    <a:pt x="46990" y="195580"/>
                  </a:moveTo>
                  <a:lnTo>
                    <a:pt x="109220" y="133350"/>
                  </a:lnTo>
                  <a:lnTo>
                    <a:pt x="171450" y="195580"/>
                  </a:lnTo>
                  <a:lnTo>
                    <a:pt x="196850" y="168910"/>
                  </a:lnTo>
                  <a:lnTo>
                    <a:pt x="135890" y="106680"/>
                  </a:lnTo>
                  <a:lnTo>
                    <a:pt x="196850" y="44450"/>
                  </a:lnTo>
                  <a:lnTo>
                    <a:pt x="170180" y="17780"/>
                  </a:lnTo>
                  <a:lnTo>
                    <a:pt x="109220" y="80010"/>
                  </a:lnTo>
                  <a:lnTo>
                    <a:pt x="48260" y="17780"/>
                  </a:lnTo>
                  <a:lnTo>
                    <a:pt x="21590" y="44450"/>
                  </a:lnTo>
                  <a:lnTo>
                    <a:pt x="82550" y="105410"/>
                  </a:lnTo>
                  <a:lnTo>
                    <a:pt x="20320" y="168910"/>
                  </a:lnTo>
                  <a:lnTo>
                    <a:pt x="46990" y="195580"/>
                  </a:lnTo>
                  <a:close/>
                  <a:moveTo>
                    <a:pt x="12640267" y="3036925"/>
                  </a:moveTo>
                  <a:cubicBezTo>
                    <a:pt x="12640267" y="3091556"/>
                    <a:pt x="12447319" y="3135262"/>
                    <a:pt x="12206132" y="3135262"/>
                  </a:cubicBezTo>
                  <a:cubicBezTo>
                    <a:pt x="11964945" y="3135262"/>
                    <a:pt x="11771995" y="3091556"/>
                    <a:pt x="11771995" y="3036925"/>
                  </a:cubicBezTo>
                  <a:cubicBezTo>
                    <a:pt x="11771995" y="2982294"/>
                    <a:pt x="11964945" y="2938588"/>
                    <a:pt x="12206132" y="2938588"/>
                  </a:cubicBezTo>
                  <a:cubicBezTo>
                    <a:pt x="12447318" y="2938588"/>
                    <a:pt x="12640267" y="2982294"/>
                    <a:pt x="12640267" y="3036925"/>
                  </a:cubicBezTo>
                  <a:close/>
                  <a:moveTo>
                    <a:pt x="12459377" y="3036925"/>
                  </a:moveTo>
                  <a:cubicBezTo>
                    <a:pt x="12459377" y="3005512"/>
                    <a:pt x="12344813" y="2979562"/>
                    <a:pt x="12206132" y="2979562"/>
                  </a:cubicBezTo>
                  <a:cubicBezTo>
                    <a:pt x="12067449" y="2979562"/>
                    <a:pt x="11952884" y="3005512"/>
                    <a:pt x="11952884" y="3036925"/>
                  </a:cubicBezTo>
                  <a:cubicBezTo>
                    <a:pt x="11952884" y="3068338"/>
                    <a:pt x="12067449" y="3094288"/>
                    <a:pt x="12206132" y="3094288"/>
                  </a:cubicBezTo>
                  <a:cubicBezTo>
                    <a:pt x="12344813" y="3094288"/>
                    <a:pt x="12459377" y="3068338"/>
                    <a:pt x="12459377" y="3036925"/>
                  </a:cubicBezTo>
                  <a:close/>
                  <a:moveTo>
                    <a:pt x="8154190" y="1957954"/>
                  </a:moveTo>
                  <a:lnTo>
                    <a:pt x="7858735" y="2024878"/>
                  </a:lnTo>
                  <a:lnTo>
                    <a:pt x="7569311" y="1957954"/>
                  </a:lnTo>
                  <a:lnTo>
                    <a:pt x="7442688" y="1986636"/>
                  </a:lnTo>
                  <a:lnTo>
                    <a:pt x="7738142" y="2053559"/>
                  </a:lnTo>
                  <a:lnTo>
                    <a:pt x="7442688" y="2120483"/>
                  </a:lnTo>
                  <a:lnTo>
                    <a:pt x="7569311" y="2149164"/>
                  </a:lnTo>
                  <a:lnTo>
                    <a:pt x="7858735" y="2082241"/>
                  </a:lnTo>
                  <a:lnTo>
                    <a:pt x="8154190" y="2149164"/>
                  </a:lnTo>
                  <a:lnTo>
                    <a:pt x="8280812" y="2120483"/>
                  </a:lnTo>
                  <a:lnTo>
                    <a:pt x="7985358" y="2053559"/>
                  </a:lnTo>
                  <a:lnTo>
                    <a:pt x="8280812" y="1986636"/>
                  </a:lnTo>
                  <a:lnTo>
                    <a:pt x="8154190" y="1957954"/>
                  </a:lnTo>
                  <a:close/>
                  <a:moveTo>
                    <a:pt x="7955210" y="0"/>
                  </a:moveTo>
                  <a:lnTo>
                    <a:pt x="7774320" y="0"/>
                  </a:lnTo>
                  <a:lnTo>
                    <a:pt x="7774320" y="87630"/>
                  </a:lnTo>
                  <a:lnTo>
                    <a:pt x="7364302" y="87630"/>
                  </a:lnTo>
                  <a:lnTo>
                    <a:pt x="7364302" y="125730"/>
                  </a:lnTo>
                  <a:lnTo>
                    <a:pt x="7768289" y="125730"/>
                  </a:lnTo>
                  <a:lnTo>
                    <a:pt x="7768289" y="212090"/>
                  </a:lnTo>
                  <a:lnTo>
                    <a:pt x="7949180" y="212090"/>
                  </a:lnTo>
                  <a:lnTo>
                    <a:pt x="7949180" y="124460"/>
                  </a:lnTo>
                  <a:lnTo>
                    <a:pt x="8371257" y="124460"/>
                  </a:lnTo>
                  <a:lnTo>
                    <a:pt x="8371257" y="86360"/>
                  </a:lnTo>
                  <a:lnTo>
                    <a:pt x="7955210" y="86360"/>
                  </a:lnTo>
                  <a:lnTo>
                    <a:pt x="7955210" y="0"/>
                  </a:lnTo>
                  <a:close/>
                  <a:moveTo>
                    <a:pt x="3957536" y="2053559"/>
                  </a:moveTo>
                  <a:cubicBezTo>
                    <a:pt x="3957536" y="2108191"/>
                    <a:pt x="3764586" y="2151896"/>
                    <a:pt x="3523399" y="2151896"/>
                  </a:cubicBezTo>
                  <a:cubicBezTo>
                    <a:pt x="3282212" y="2151896"/>
                    <a:pt x="3089262" y="2108191"/>
                    <a:pt x="3089262" y="2053559"/>
                  </a:cubicBezTo>
                  <a:cubicBezTo>
                    <a:pt x="3089262" y="1998928"/>
                    <a:pt x="3282212" y="1955223"/>
                    <a:pt x="3523399" y="1955223"/>
                  </a:cubicBezTo>
                  <a:cubicBezTo>
                    <a:pt x="3764586" y="1955223"/>
                    <a:pt x="3957536" y="1998928"/>
                    <a:pt x="3957536" y="2053559"/>
                  </a:cubicBezTo>
                  <a:close/>
                  <a:moveTo>
                    <a:pt x="3776645" y="2053559"/>
                  </a:moveTo>
                  <a:cubicBezTo>
                    <a:pt x="3776645" y="2022146"/>
                    <a:pt x="3662082" y="1996196"/>
                    <a:pt x="3523399" y="1996196"/>
                  </a:cubicBezTo>
                  <a:cubicBezTo>
                    <a:pt x="3384716" y="1996196"/>
                    <a:pt x="3270152" y="2022146"/>
                    <a:pt x="3270152" y="2053559"/>
                  </a:cubicBezTo>
                  <a:cubicBezTo>
                    <a:pt x="3270152" y="2084972"/>
                    <a:pt x="3384716" y="2110922"/>
                    <a:pt x="3523399" y="2110922"/>
                  </a:cubicBezTo>
                  <a:cubicBezTo>
                    <a:pt x="3662082" y="2110922"/>
                    <a:pt x="3776645" y="2084972"/>
                    <a:pt x="3776645" y="2053559"/>
                  </a:cubicBezTo>
                  <a:close/>
                  <a:moveTo>
                    <a:pt x="3969595" y="106680"/>
                  </a:moveTo>
                  <a:cubicBezTo>
                    <a:pt x="3969595" y="157480"/>
                    <a:pt x="3776645" y="198120"/>
                    <a:pt x="3535458" y="198120"/>
                  </a:cubicBezTo>
                  <a:cubicBezTo>
                    <a:pt x="3294271" y="198120"/>
                    <a:pt x="3101322" y="157480"/>
                    <a:pt x="3101322" y="106680"/>
                  </a:cubicBezTo>
                  <a:cubicBezTo>
                    <a:pt x="3101322" y="55880"/>
                    <a:pt x="3300301" y="15240"/>
                    <a:pt x="3535458" y="15240"/>
                  </a:cubicBezTo>
                  <a:cubicBezTo>
                    <a:pt x="3776645" y="15240"/>
                    <a:pt x="3969595" y="55880"/>
                    <a:pt x="3969595" y="106680"/>
                  </a:cubicBezTo>
                  <a:close/>
                  <a:moveTo>
                    <a:pt x="3788705" y="106680"/>
                  </a:moveTo>
                  <a:cubicBezTo>
                    <a:pt x="3788705" y="77470"/>
                    <a:pt x="3674141" y="53340"/>
                    <a:pt x="3535458" y="53340"/>
                  </a:cubicBezTo>
                  <a:cubicBezTo>
                    <a:pt x="3396776" y="53340"/>
                    <a:pt x="3282212" y="77470"/>
                    <a:pt x="3282212" y="106680"/>
                  </a:cubicBezTo>
                  <a:cubicBezTo>
                    <a:pt x="3282212" y="135890"/>
                    <a:pt x="3396776" y="160020"/>
                    <a:pt x="3535458" y="160020"/>
                  </a:cubicBezTo>
                  <a:cubicBezTo>
                    <a:pt x="3674141" y="160020"/>
                    <a:pt x="3788705" y="135890"/>
                    <a:pt x="3788705" y="106680"/>
                  </a:cubicBezTo>
                  <a:close/>
                  <a:moveTo>
                    <a:pt x="3818853" y="2939954"/>
                  </a:moveTo>
                  <a:lnTo>
                    <a:pt x="3529429" y="3006878"/>
                  </a:lnTo>
                  <a:lnTo>
                    <a:pt x="3233975" y="2939954"/>
                  </a:lnTo>
                  <a:lnTo>
                    <a:pt x="3107351" y="2968635"/>
                  </a:lnTo>
                  <a:lnTo>
                    <a:pt x="3402805" y="3035559"/>
                  </a:lnTo>
                  <a:lnTo>
                    <a:pt x="3107351" y="3102483"/>
                  </a:lnTo>
                  <a:lnTo>
                    <a:pt x="3233975" y="3131164"/>
                  </a:lnTo>
                  <a:lnTo>
                    <a:pt x="3529429" y="3064240"/>
                  </a:lnTo>
                  <a:lnTo>
                    <a:pt x="3818853" y="3131164"/>
                  </a:lnTo>
                  <a:lnTo>
                    <a:pt x="3945476" y="3102483"/>
                  </a:lnTo>
                  <a:lnTo>
                    <a:pt x="3650022" y="3035559"/>
                  </a:lnTo>
                  <a:lnTo>
                    <a:pt x="3945476" y="2968635"/>
                  </a:lnTo>
                  <a:lnTo>
                    <a:pt x="3818853" y="2939954"/>
                  </a:lnTo>
                  <a:close/>
                </a:path>
              </a:pathLst>
            </a:custGeom>
            <a:solidFill>
              <a:srgbClr val="FFFFFF"/>
            </a:solidFill>
          </p:spPr>
        </p:sp>
      </p:grpSp>
      <p:grpSp>
        <p:nvGrpSpPr>
          <p:cNvPr id="11" name="Group 11"/>
          <p:cNvGrpSpPr/>
          <p:nvPr/>
        </p:nvGrpSpPr>
        <p:grpSpPr>
          <a:xfrm rot="-5400000">
            <a:off x="14607388" y="4406761"/>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3" name="Group 13"/>
          <p:cNvGrpSpPr/>
          <p:nvPr/>
        </p:nvGrpSpPr>
        <p:grpSpPr>
          <a:xfrm rot="-5400000">
            <a:off x="13355063" y="5354062"/>
            <a:ext cx="7648153" cy="2217723"/>
            <a:chOff x="0" y="0"/>
            <a:chExt cx="2798598" cy="785017"/>
          </a:xfrm>
        </p:grpSpPr>
        <p:sp>
          <p:nvSpPr>
            <p:cNvPr id="14" name="Freeform 14"/>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04006D"/>
            </a:solidFill>
          </p:spPr>
        </p:sp>
      </p:grpSp>
      <p:grpSp>
        <p:nvGrpSpPr>
          <p:cNvPr id="15" name="Group 15"/>
          <p:cNvGrpSpPr/>
          <p:nvPr/>
        </p:nvGrpSpPr>
        <p:grpSpPr>
          <a:xfrm rot="-5400000">
            <a:off x="16070277" y="1529985"/>
            <a:ext cx="2217723" cy="221772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528817" y="446532"/>
            <a:ext cx="9826620" cy="3716655"/>
          </a:xfrm>
          <a:prstGeom prst="rect">
            <a:avLst/>
          </a:prstGeom>
        </p:spPr>
        <p:txBody>
          <a:bodyPr lIns="0" tIns="0" rIns="0" bIns="0" rtlCol="0" anchor="t">
            <a:spAutoFit/>
          </a:bodyPr>
          <a:lstStyle/>
          <a:p>
            <a:pPr algn="ctr">
              <a:lnSpc>
                <a:spcPts val="7200"/>
              </a:lnSpc>
            </a:pPr>
            <a:r>
              <a:rPr lang="en-US" sz="7200" b="1">
                <a:solidFill>
                  <a:srgbClr val="04006D"/>
                </a:solidFill>
                <a:latin typeface="HK Grotesk Bold"/>
                <a:ea typeface="HK Grotesk Bold"/>
                <a:cs typeface="HK Grotesk Bold"/>
                <a:sym typeface="HK Grotesk Bold"/>
              </a:rPr>
              <a:t>Comprehensive Substance Treatment and Rehabilitation (CSTAR)</a:t>
            </a:r>
          </a:p>
        </p:txBody>
      </p:sp>
      <p:sp>
        <p:nvSpPr>
          <p:cNvPr id="20" name="TextBox 20"/>
          <p:cNvSpPr txBox="1"/>
          <p:nvPr/>
        </p:nvSpPr>
        <p:spPr>
          <a:xfrm>
            <a:off x="856263" y="4206841"/>
            <a:ext cx="10070514" cy="2360295"/>
          </a:xfrm>
          <a:prstGeom prst="rect">
            <a:avLst/>
          </a:prstGeom>
        </p:spPr>
        <p:txBody>
          <a:bodyPr lIns="0" tIns="0" rIns="0" bIns="0" rtlCol="0" anchor="t">
            <a:spAutoFit/>
          </a:bodyPr>
          <a:lstStyle/>
          <a:p>
            <a:pPr marL="582930" lvl="1" indent="-291465" algn="l">
              <a:lnSpc>
                <a:spcPts val="3779"/>
              </a:lnSpc>
              <a:buFont typeface="Arial"/>
              <a:buChar char="•"/>
            </a:pPr>
            <a:r>
              <a:rPr lang="en-US" sz="2700" b="1">
                <a:solidFill>
                  <a:srgbClr val="04006D"/>
                </a:solidFill>
                <a:latin typeface="HK Grotesk Medium"/>
                <a:ea typeface="HK Grotesk Medium"/>
                <a:cs typeface="HK Grotesk Medium"/>
                <a:sym typeface="HK Grotesk Medium"/>
              </a:rPr>
              <a:t>Offers a full continuum of care approach to substance use treatment through a combination of clinical and supportive services that differ in duration and intensity, depending on the needs of the consumer. </a:t>
            </a:r>
          </a:p>
          <a:p>
            <a:pPr algn="l">
              <a:lnSpc>
                <a:spcPts val="3779"/>
              </a:lnSpc>
            </a:pPr>
            <a:endParaRPr lang="en-US" sz="2700" b="1">
              <a:solidFill>
                <a:srgbClr val="04006D"/>
              </a:solidFill>
              <a:latin typeface="HK Grotesk Medium"/>
              <a:ea typeface="HK Grotesk Medium"/>
              <a:cs typeface="HK Grotesk Medium"/>
              <a:sym typeface="HK Grotesk Medium"/>
            </a:endParaRPr>
          </a:p>
        </p:txBody>
      </p:sp>
      <p:sp>
        <p:nvSpPr>
          <p:cNvPr id="21" name="TextBox 21"/>
          <p:cNvSpPr txBox="1"/>
          <p:nvPr/>
        </p:nvSpPr>
        <p:spPr>
          <a:xfrm>
            <a:off x="6129218" y="6382634"/>
            <a:ext cx="6029563" cy="3312795"/>
          </a:xfrm>
          <a:prstGeom prst="rect">
            <a:avLst/>
          </a:prstGeom>
        </p:spPr>
        <p:txBody>
          <a:bodyPr lIns="0" tIns="0" rIns="0" bIns="0" rtlCol="0" anchor="t">
            <a:spAutoFit/>
          </a:bodyPr>
          <a:lstStyle/>
          <a:p>
            <a:pPr algn="ctr">
              <a:lnSpc>
                <a:spcPts val="3779"/>
              </a:lnSpc>
              <a:spcBef>
                <a:spcPct val="0"/>
              </a:spcBef>
            </a:pPr>
            <a:r>
              <a:rPr lang="en-US" sz="2700" b="1">
                <a:solidFill>
                  <a:srgbClr val="04006D"/>
                </a:solidFill>
                <a:latin typeface="HK Grotesk Medium"/>
                <a:ea typeface="HK Grotesk Medium"/>
                <a:cs typeface="HK Grotesk Medium"/>
                <a:sym typeface="HK Grotesk Medium"/>
              </a:rPr>
              <a:t>Key Service Functions:</a:t>
            </a:r>
          </a:p>
          <a:p>
            <a:pPr algn="l">
              <a:lnSpc>
                <a:spcPts val="3779"/>
              </a:lnSpc>
              <a:spcBef>
                <a:spcPct val="0"/>
              </a:spcBef>
            </a:pPr>
            <a:r>
              <a:rPr lang="en-US" sz="2700" b="1">
                <a:solidFill>
                  <a:srgbClr val="04006D"/>
                </a:solidFill>
                <a:latin typeface="HK Grotesk Medium"/>
                <a:ea typeface="HK Grotesk Medium"/>
                <a:cs typeface="HK Grotesk Medium"/>
                <a:sym typeface="HK Grotesk Medium"/>
              </a:rPr>
              <a:t>•Assessments &amp; Medication Services</a:t>
            </a:r>
          </a:p>
          <a:p>
            <a:pPr algn="l">
              <a:lnSpc>
                <a:spcPts val="3779"/>
              </a:lnSpc>
              <a:spcBef>
                <a:spcPct val="0"/>
              </a:spcBef>
            </a:pPr>
            <a:r>
              <a:rPr lang="en-US" sz="2700" b="1">
                <a:solidFill>
                  <a:srgbClr val="04006D"/>
                </a:solidFill>
                <a:latin typeface="HK Grotesk Medium"/>
                <a:ea typeface="HK Grotesk Medium"/>
                <a:cs typeface="HK Grotesk Medium"/>
                <a:sym typeface="HK Grotesk Medium"/>
              </a:rPr>
              <a:t>•Individual, Group, &amp; Family Counseling</a:t>
            </a:r>
          </a:p>
          <a:p>
            <a:pPr algn="l">
              <a:lnSpc>
                <a:spcPts val="3779"/>
              </a:lnSpc>
              <a:spcBef>
                <a:spcPct val="0"/>
              </a:spcBef>
            </a:pPr>
            <a:r>
              <a:rPr lang="en-US" sz="2700" b="1">
                <a:solidFill>
                  <a:srgbClr val="04006D"/>
                </a:solidFill>
                <a:latin typeface="HK Grotesk Medium"/>
                <a:ea typeface="HK Grotesk Medium"/>
                <a:cs typeface="HK Grotesk Medium"/>
                <a:sym typeface="HK Grotesk Medium"/>
              </a:rPr>
              <a:t>•Education &amp; Community Support</a:t>
            </a:r>
          </a:p>
          <a:p>
            <a:pPr algn="l">
              <a:lnSpc>
                <a:spcPts val="3779"/>
              </a:lnSpc>
              <a:spcBef>
                <a:spcPct val="0"/>
              </a:spcBef>
            </a:pPr>
            <a:r>
              <a:rPr lang="en-US" sz="2700" b="1">
                <a:solidFill>
                  <a:srgbClr val="04006D"/>
                </a:solidFill>
                <a:latin typeface="HK Grotesk Medium"/>
                <a:ea typeface="HK Grotesk Medium"/>
                <a:cs typeface="HK Grotesk Medium"/>
                <a:sym typeface="HK Grotesk Medium"/>
              </a:rPr>
              <a:t>•Peer &amp; Family Support</a:t>
            </a:r>
          </a:p>
          <a:p>
            <a:pPr algn="l">
              <a:lnSpc>
                <a:spcPts val="3779"/>
              </a:lnSpc>
              <a:spcBef>
                <a:spcPct val="0"/>
              </a:spcBef>
            </a:pPr>
            <a:r>
              <a:rPr lang="en-US" sz="2700" b="1">
                <a:solidFill>
                  <a:srgbClr val="04006D"/>
                </a:solidFill>
                <a:latin typeface="HK Grotesk Medium"/>
                <a:ea typeface="HK Grotesk Medium"/>
                <a:cs typeface="HK Grotesk Medium"/>
                <a:sym typeface="HK Grotesk Medium"/>
              </a:rPr>
              <a:t>•Families participation in services</a:t>
            </a:r>
          </a:p>
          <a:p>
            <a:pPr algn="l">
              <a:lnSpc>
                <a:spcPts val="3779"/>
              </a:lnSpc>
              <a:spcBef>
                <a:spcPct val="0"/>
              </a:spcBef>
            </a:pPr>
            <a:r>
              <a:rPr lang="en-US" sz="2700" b="1">
                <a:solidFill>
                  <a:srgbClr val="04006D"/>
                </a:solidFill>
                <a:latin typeface="HK Grotesk Medium"/>
                <a:ea typeface="HK Grotesk Medium"/>
                <a:cs typeface="HK Grotesk Medium"/>
                <a:sym typeface="HK Grotesk Medium"/>
              </a:rPr>
              <a:t>•Specialized Treatment Settings </a:t>
            </a:r>
          </a:p>
        </p:txBody>
      </p:sp>
      <p:sp>
        <p:nvSpPr>
          <p:cNvPr id="22" name="TextBox 22"/>
          <p:cNvSpPr txBox="1"/>
          <p:nvPr/>
        </p:nvSpPr>
        <p:spPr>
          <a:xfrm>
            <a:off x="856263" y="6433993"/>
            <a:ext cx="4246064" cy="1407795"/>
          </a:xfrm>
          <a:prstGeom prst="rect">
            <a:avLst/>
          </a:prstGeom>
        </p:spPr>
        <p:txBody>
          <a:bodyPr lIns="0" tIns="0" rIns="0" bIns="0" rtlCol="0" anchor="t">
            <a:spAutoFit/>
          </a:bodyPr>
          <a:lstStyle/>
          <a:p>
            <a:pPr algn="ctr">
              <a:lnSpc>
                <a:spcPts val="3779"/>
              </a:lnSpc>
              <a:spcBef>
                <a:spcPct val="0"/>
              </a:spcBef>
            </a:pPr>
            <a:r>
              <a:rPr lang="en-US" sz="2700" b="1">
                <a:solidFill>
                  <a:srgbClr val="04006D"/>
                </a:solidFill>
                <a:latin typeface="HK Grotesk Medium"/>
                <a:ea typeface="HK Grotesk Medium"/>
                <a:cs typeface="HK Grotesk Medium"/>
                <a:sym typeface="HK Grotesk Medium"/>
              </a:rPr>
              <a:t>Eligibility</a:t>
            </a:r>
          </a:p>
          <a:p>
            <a:pPr marL="582930" lvl="1" indent="-291465" algn="l">
              <a:lnSpc>
                <a:spcPts val="3779"/>
              </a:lnSpc>
              <a:spcBef>
                <a:spcPct val="0"/>
              </a:spcBef>
              <a:buFont typeface="Arial"/>
              <a:buChar char="•"/>
            </a:pPr>
            <a:r>
              <a:rPr lang="en-US" sz="2700" b="1">
                <a:solidFill>
                  <a:srgbClr val="04006D"/>
                </a:solidFill>
                <a:latin typeface="HK Grotesk Medium"/>
                <a:ea typeface="HK Grotesk Medium"/>
                <a:cs typeface="HK Grotesk Medium"/>
                <a:sym typeface="HK Grotesk Medium"/>
              </a:rPr>
              <a:t>Diagnosis of a Substance Use Disorder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348916" y="7347916"/>
            <a:ext cx="4415280" cy="1462888"/>
            <a:chOff x="0" y="0"/>
            <a:chExt cx="2901437" cy="785017"/>
          </a:xfrm>
        </p:grpSpPr>
        <p:sp>
          <p:nvSpPr>
            <p:cNvPr id="3" name="Freeform 3"/>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7" name="Group 7"/>
          <p:cNvGrpSpPr/>
          <p:nvPr/>
        </p:nvGrpSpPr>
        <p:grpSpPr>
          <a:xfrm rot="-5400000">
            <a:off x="16825112" y="5140276"/>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rot="5400000">
            <a:off x="-2081952" y="1647763"/>
            <a:ext cx="4758415" cy="1462888"/>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14" name="Group 14"/>
          <p:cNvGrpSpPr/>
          <p:nvPr/>
        </p:nvGrpSpPr>
        <p:grpSpPr>
          <a:xfrm rot="5400000">
            <a:off x="-434188" y="4026971"/>
            <a:ext cx="1462888" cy="146288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sp>
        <p:nvSpPr>
          <p:cNvPr id="16" name="TextBox 16"/>
          <p:cNvSpPr txBox="1"/>
          <p:nvPr/>
        </p:nvSpPr>
        <p:spPr>
          <a:xfrm>
            <a:off x="5454415" y="1542306"/>
            <a:ext cx="8548625" cy="961476"/>
          </a:xfrm>
          <a:prstGeom prst="rect">
            <a:avLst/>
          </a:prstGeom>
        </p:spPr>
        <p:txBody>
          <a:bodyPr lIns="0" tIns="0" rIns="0" bIns="0" rtlCol="0" anchor="t">
            <a:spAutoFit/>
          </a:bodyPr>
          <a:lstStyle/>
          <a:p>
            <a:pPr algn="r">
              <a:lnSpc>
                <a:spcPts val="7199"/>
              </a:lnSpc>
            </a:pPr>
            <a:r>
              <a:rPr lang="en-US" sz="7199" b="1">
                <a:solidFill>
                  <a:srgbClr val="FFFFFF"/>
                </a:solidFill>
                <a:latin typeface="HK Grotesk Bold"/>
                <a:ea typeface="HK Grotesk Bold"/>
                <a:cs typeface="HK Grotesk Bold"/>
                <a:sym typeface="HK Grotesk Bold"/>
              </a:rPr>
              <a:t>ASAM Levels of Care</a:t>
            </a:r>
          </a:p>
        </p:txBody>
      </p:sp>
      <p:sp>
        <p:nvSpPr>
          <p:cNvPr id="17" name="TextBox 17"/>
          <p:cNvSpPr txBox="1"/>
          <p:nvPr/>
        </p:nvSpPr>
        <p:spPr>
          <a:xfrm>
            <a:off x="1551421" y="2940937"/>
            <a:ext cx="8177307" cy="5574413"/>
          </a:xfrm>
          <a:prstGeom prst="rect">
            <a:avLst/>
          </a:prstGeom>
        </p:spPr>
        <p:txBody>
          <a:bodyPr lIns="0" tIns="0" rIns="0" bIns="0" rtlCol="0" anchor="t">
            <a:spAutoFit/>
          </a:bodyPr>
          <a:lstStyle/>
          <a:p>
            <a:pPr algn="l">
              <a:lnSpc>
                <a:spcPts val="2997"/>
              </a:lnSpc>
            </a:pPr>
            <a:r>
              <a:rPr lang="en-US" sz="2700" b="1">
                <a:solidFill>
                  <a:srgbClr val="FFFFFF"/>
                </a:solidFill>
                <a:latin typeface="HK Grotesk Bold"/>
                <a:ea typeface="HK Grotesk Bold"/>
                <a:cs typeface="HK Grotesk Bold"/>
                <a:sym typeface="HK Grotesk Bold"/>
              </a:rPr>
              <a:t>Prevention Services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0.5: Early Intervention</a:t>
            </a:r>
          </a:p>
          <a:p>
            <a:pPr algn="l">
              <a:lnSpc>
                <a:spcPts val="2997"/>
              </a:lnSpc>
            </a:pPr>
            <a:endParaRPr lang="en-US" sz="2700" b="1">
              <a:solidFill>
                <a:srgbClr val="FFFFFF"/>
              </a:solidFill>
              <a:latin typeface="HK Grotesk Bold"/>
              <a:ea typeface="HK Grotesk Bold"/>
              <a:cs typeface="HK Grotesk Bold"/>
              <a:sym typeface="HK Grotesk Bold"/>
            </a:endParaRPr>
          </a:p>
          <a:p>
            <a:pPr algn="l">
              <a:lnSpc>
                <a:spcPts val="2997"/>
              </a:lnSpc>
            </a:pPr>
            <a:r>
              <a:rPr lang="en-US" sz="2700" b="1">
                <a:solidFill>
                  <a:srgbClr val="FFFFFF"/>
                </a:solidFill>
                <a:latin typeface="HK Grotesk Bold"/>
                <a:ea typeface="HK Grotesk Bold"/>
                <a:cs typeface="HK Grotesk Bold"/>
                <a:sym typeface="HK Grotesk Bold"/>
              </a:rPr>
              <a:t>Outpatient Services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1: Outpatient Services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2.1: Intensive Outpatient Services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2.5: Partial Hospitalization Services</a:t>
            </a:r>
          </a:p>
          <a:p>
            <a:pPr algn="l">
              <a:lnSpc>
                <a:spcPts val="2997"/>
              </a:lnSpc>
            </a:pPr>
            <a:endParaRPr lang="en-US" sz="2700" b="1">
              <a:solidFill>
                <a:srgbClr val="FFFFFF"/>
              </a:solidFill>
              <a:latin typeface="HK Grotesk Bold"/>
              <a:ea typeface="HK Grotesk Bold"/>
              <a:cs typeface="HK Grotesk Bold"/>
              <a:sym typeface="HK Grotesk Bold"/>
            </a:endParaRPr>
          </a:p>
          <a:p>
            <a:pPr algn="l">
              <a:lnSpc>
                <a:spcPts val="2997"/>
              </a:lnSpc>
            </a:pPr>
            <a:r>
              <a:rPr lang="en-US" sz="2700" b="1">
                <a:solidFill>
                  <a:srgbClr val="FFFFFF"/>
                </a:solidFill>
                <a:latin typeface="HK Grotesk Bold"/>
                <a:ea typeface="HK Grotesk Bold"/>
                <a:cs typeface="HK Grotesk Bold"/>
                <a:sym typeface="HK Grotesk Bold"/>
              </a:rPr>
              <a:t>Residential Services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3.1: Clinically Managed Low-Intensive Residential Services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3.5: Clinically Managed High-Intensity Residential Services</a:t>
            </a:r>
          </a:p>
          <a:p>
            <a:pPr marL="582964" lvl="1" indent="-291482" algn="l">
              <a:lnSpc>
                <a:spcPts val="2997"/>
              </a:lnSpc>
              <a:spcBef>
                <a:spcPct val="0"/>
              </a:spcBef>
              <a:buFont typeface="Arial"/>
              <a:buChar char="•"/>
            </a:pPr>
            <a:r>
              <a:rPr lang="en-US" sz="2700" b="1">
                <a:solidFill>
                  <a:srgbClr val="FFFFFF"/>
                </a:solidFill>
                <a:latin typeface="HK Grotesk Bold"/>
                <a:ea typeface="HK Grotesk Bold"/>
                <a:cs typeface="HK Grotesk Bold"/>
                <a:sym typeface="HK Grotesk Bold"/>
              </a:rPr>
              <a:t>3.7: Medically Monitored Intensive Inpatient Services</a:t>
            </a:r>
          </a:p>
        </p:txBody>
      </p:sp>
      <p:sp>
        <p:nvSpPr>
          <p:cNvPr id="18" name="TextBox 18"/>
          <p:cNvSpPr txBox="1"/>
          <p:nvPr/>
        </p:nvSpPr>
        <p:spPr>
          <a:xfrm>
            <a:off x="9728727" y="2891980"/>
            <a:ext cx="6658339" cy="7060313"/>
          </a:xfrm>
          <a:prstGeom prst="rect">
            <a:avLst/>
          </a:prstGeom>
        </p:spPr>
        <p:txBody>
          <a:bodyPr lIns="0" tIns="0" rIns="0" bIns="0" rtlCol="0" anchor="t">
            <a:spAutoFit/>
          </a:bodyPr>
          <a:lstStyle/>
          <a:p>
            <a:pPr algn="l">
              <a:lnSpc>
                <a:spcPts val="2997"/>
              </a:lnSpc>
            </a:pPr>
            <a:r>
              <a:rPr lang="en-US" sz="2700" b="1">
                <a:solidFill>
                  <a:srgbClr val="FFFFFF"/>
                </a:solidFill>
                <a:latin typeface="HK Grotesk Bold"/>
                <a:ea typeface="HK Grotesk Bold"/>
                <a:cs typeface="HK Grotesk Bold"/>
                <a:sym typeface="HK Grotesk Bold"/>
              </a:rPr>
              <a:t>Services offered are dependent upon what level of ASAM an individual is enrolled in. Some common services include, but are not limited to: </a:t>
            </a:r>
          </a:p>
          <a:p>
            <a:pPr algn="l">
              <a:lnSpc>
                <a:spcPts val="2997"/>
              </a:lnSpc>
            </a:pPr>
            <a:endParaRPr lang="en-US" sz="2700" b="1">
              <a:solidFill>
                <a:srgbClr val="FFFFFF"/>
              </a:solidFill>
              <a:latin typeface="HK Grotesk Bold"/>
              <a:ea typeface="HK Grotesk Bold"/>
              <a:cs typeface="HK Grotesk Bold"/>
              <a:sym typeface="HK Grotesk Bold"/>
            </a:endParaRP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Individual and Group Counseling</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Treatment Planning</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Medication Services/Administration</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Family Supports</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Family Assistance </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Community Support</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Peer Support</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Psychosocial Rehabilitation for Children/Youth</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Day Treatment</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Crisis Intervention</a:t>
            </a:r>
          </a:p>
          <a:p>
            <a:pPr marL="582964" lvl="1" indent="-291482" algn="l">
              <a:lnSpc>
                <a:spcPts val="2997"/>
              </a:lnSpc>
              <a:buFont typeface="Arial"/>
              <a:buChar char="•"/>
            </a:pPr>
            <a:r>
              <a:rPr lang="en-US" sz="2700" b="1">
                <a:solidFill>
                  <a:srgbClr val="FFFFFF"/>
                </a:solidFill>
                <a:latin typeface="HK Grotesk Bold"/>
                <a:ea typeface="HK Grotesk Bold"/>
                <a:cs typeface="HK Grotesk Bold"/>
                <a:sym typeface="HK Grotesk Bold"/>
              </a:rPr>
              <a:t>And Many More.</a:t>
            </a:r>
          </a:p>
          <a:p>
            <a:pPr algn="l">
              <a:lnSpc>
                <a:spcPts val="2997"/>
              </a:lnSpc>
            </a:pPr>
            <a:endParaRPr lang="en-US" sz="2700" b="1">
              <a:solidFill>
                <a:srgbClr val="FFFFFF"/>
              </a:solidFill>
              <a:latin typeface="HK Grotesk Bold"/>
              <a:ea typeface="HK Grotesk Bold"/>
              <a:cs typeface="HK Grotesk Bold"/>
              <a:sym typeface="HK Grotesk Bold"/>
            </a:endParaRPr>
          </a:p>
          <a:p>
            <a:pPr algn="l">
              <a:lnSpc>
                <a:spcPts val="2997"/>
              </a:lnSpc>
              <a:spcBef>
                <a:spcPct val="0"/>
              </a:spcBef>
            </a:pPr>
            <a:endParaRPr lang="en-US" sz="2700" b="1">
              <a:solidFill>
                <a:srgbClr val="FFFFFF"/>
              </a:solidFill>
              <a:latin typeface="HK Grotesk Bold"/>
              <a:ea typeface="HK Grotesk Bold"/>
              <a:cs typeface="HK Grotesk Bold"/>
              <a:sym typeface="HK Grotesk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725"/>
            <a:ext cx="7361223" cy="10287000"/>
          </a:xfrm>
          <a:prstGeom prst="rect">
            <a:avLst/>
          </a:prstGeom>
          <a:solidFill>
            <a:srgbClr val="04006D"/>
          </a:solidFill>
        </p:spPr>
      </p:sp>
      <p:grpSp>
        <p:nvGrpSpPr>
          <p:cNvPr id="3" name="Group 3"/>
          <p:cNvGrpSpPr/>
          <p:nvPr/>
        </p:nvGrpSpPr>
        <p:grpSpPr>
          <a:xfrm rot="5400000">
            <a:off x="2446050" y="1234563"/>
            <a:ext cx="3932012" cy="1462888"/>
            <a:chOff x="0" y="0"/>
            <a:chExt cx="2208094" cy="785017"/>
          </a:xfrm>
        </p:grpSpPr>
        <p:sp>
          <p:nvSpPr>
            <p:cNvPr id="4" name="Freeform 4"/>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8" name="Group 8"/>
          <p:cNvGrpSpPr/>
          <p:nvPr/>
        </p:nvGrpSpPr>
        <p:grpSpPr>
          <a:xfrm rot="5400000">
            <a:off x="3680612" y="3200569"/>
            <a:ext cx="1462888" cy="1462888"/>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0" name="Group 10"/>
          <p:cNvGrpSpPr/>
          <p:nvPr/>
        </p:nvGrpSpPr>
        <p:grpSpPr>
          <a:xfrm rot="5400000">
            <a:off x="-1314260" y="3531984"/>
            <a:ext cx="8526856" cy="1462888"/>
            <a:chOff x="0" y="0"/>
            <a:chExt cx="4839151" cy="785017"/>
          </a:xfrm>
        </p:grpSpPr>
        <p:sp>
          <p:nvSpPr>
            <p:cNvPr id="11" name="Freeform 11"/>
            <p:cNvSpPr/>
            <p:nvPr/>
          </p:nvSpPr>
          <p:spPr>
            <a:xfrm>
              <a:off x="0" y="0"/>
              <a:ext cx="4839151" cy="785017"/>
            </a:xfrm>
            <a:custGeom>
              <a:avLst/>
              <a:gdLst/>
              <a:ahLst/>
              <a:cxnLst/>
              <a:rect l="l" t="t" r="r" b="b"/>
              <a:pathLst>
                <a:path w="4839151" h="785017">
                  <a:moveTo>
                    <a:pt x="0" y="0"/>
                  </a:moveTo>
                  <a:lnTo>
                    <a:pt x="4839151" y="0"/>
                  </a:lnTo>
                  <a:lnTo>
                    <a:pt x="4839151" y="785017"/>
                  </a:lnTo>
                  <a:lnTo>
                    <a:pt x="0" y="785017"/>
                  </a:lnTo>
                  <a:close/>
                </a:path>
              </a:pathLst>
            </a:custGeom>
            <a:solidFill>
              <a:srgbClr val="00A6B6"/>
            </a:solidFill>
          </p:spPr>
        </p:sp>
      </p:grpSp>
      <p:grpSp>
        <p:nvGrpSpPr>
          <p:cNvPr id="12" name="Group 12"/>
          <p:cNvGrpSpPr/>
          <p:nvPr/>
        </p:nvGrpSpPr>
        <p:grpSpPr>
          <a:xfrm rot="5400000">
            <a:off x="2217723" y="7795412"/>
            <a:ext cx="1462888" cy="1462888"/>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6" name="Group 16"/>
          <p:cNvGrpSpPr/>
          <p:nvPr/>
        </p:nvGrpSpPr>
        <p:grpSpPr>
          <a:xfrm rot="5400000">
            <a:off x="3647313" y="1496185"/>
            <a:ext cx="5210095" cy="2217723"/>
            <a:chOff x="0" y="0"/>
            <a:chExt cx="2656262" cy="785017"/>
          </a:xfrm>
        </p:grpSpPr>
        <p:sp>
          <p:nvSpPr>
            <p:cNvPr id="17" name="Freeform 17"/>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ED3432"/>
            </a:solidFill>
          </p:spPr>
        </p:sp>
      </p:grpSp>
      <p:grpSp>
        <p:nvGrpSpPr>
          <p:cNvPr id="18" name="Group 18"/>
          <p:cNvGrpSpPr/>
          <p:nvPr/>
        </p:nvGrpSpPr>
        <p:grpSpPr>
          <a:xfrm rot="5400000">
            <a:off x="-2273331" y="2273330"/>
            <a:ext cx="6764383" cy="2217723"/>
            <a:chOff x="0" y="0"/>
            <a:chExt cx="2656262" cy="785017"/>
          </a:xfrm>
        </p:grpSpPr>
        <p:sp>
          <p:nvSpPr>
            <p:cNvPr id="19" name="Freeform 19"/>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23" name="Group 23"/>
          <p:cNvGrpSpPr/>
          <p:nvPr/>
        </p:nvGrpSpPr>
        <p:grpSpPr>
          <a:xfrm rot="5400000">
            <a:off x="5143500" y="4101233"/>
            <a:ext cx="2217723" cy="221772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27" name="Group 27"/>
          <p:cNvGrpSpPr/>
          <p:nvPr/>
        </p:nvGrpSpPr>
        <p:grpSpPr>
          <a:xfrm rot="5400000">
            <a:off x="0" y="5655522"/>
            <a:ext cx="2217723" cy="221772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29" name="TextBox 29"/>
          <p:cNvSpPr txBox="1"/>
          <p:nvPr/>
        </p:nvSpPr>
        <p:spPr>
          <a:xfrm>
            <a:off x="8278038" y="3812557"/>
            <a:ext cx="8981262" cy="1840056"/>
          </a:xfrm>
          <a:prstGeom prst="rect">
            <a:avLst/>
          </a:prstGeom>
        </p:spPr>
        <p:txBody>
          <a:bodyPr lIns="0" tIns="0" rIns="0" bIns="0" rtlCol="0" anchor="t">
            <a:spAutoFit/>
          </a:bodyPr>
          <a:lstStyle/>
          <a:p>
            <a:pPr algn="ctr">
              <a:lnSpc>
                <a:spcPts val="7000"/>
              </a:lnSpc>
            </a:pPr>
            <a:r>
              <a:rPr lang="en-US" sz="7000" b="1" dirty="0">
                <a:solidFill>
                  <a:srgbClr val="04006D"/>
                </a:solidFill>
                <a:latin typeface="HK Grotesk Bold"/>
                <a:ea typeface="HK Grotesk Bold"/>
                <a:cs typeface="HK Grotesk Bold"/>
                <a:sym typeface="HK Grotesk Bold"/>
              </a:rPr>
              <a:t>How can you get involved?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17723"/>
            <a:ext cx="7262474" cy="1462888"/>
            <a:chOff x="0" y="0"/>
            <a:chExt cx="4329071" cy="785017"/>
          </a:xfrm>
        </p:grpSpPr>
        <p:sp>
          <p:nvSpPr>
            <p:cNvPr id="3" name="Freeform 3"/>
            <p:cNvSpPr/>
            <p:nvPr/>
          </p:nvSpPr>
          <p:spPr>
            <a:xfrm>
              <a:off x="0" y="0"/>
              <a:ext cx="4329071" cy="785017"/>
            </a:xfrm>
            <a:custGeom>
              <a:avLst/>
              <a:gdLst/>
              <a:ahLst/>
              <a:cxnLst/>
              <a:rect l="l" t="t" r="r" b="b"/>
              <a:pathLst>
                <a:path w="4329071" h="785017">
                  <a:moveTo>
                    <a:pt x="0" y="0"/>
                  </a:moveTo>
                  <a:lnTo>
                    <a:pt x="4329071" y="0"/>
                  </a:lnTo>
                  <a:lnTo>
                    <a:pt x="4329071" y="785017"/>
                  </a:lnTo>
                  <a:lnTo>
                    <a:pt x="0" y="785017"/>
                  </a:lnTo>
                  <a:close/>
                </a:path>
              </a:pathLst>
            </a:custGeom>
            <a:solidFill>
              <a:srgbClr val="04006D"/>
            </a:solidFill>
          </p:spPr>
        </p:sp>
      </p:grpSp>
      <p:grpSp>
        <p:nvGrpSpPr>
          <p:cNvPr id="7" name="Group 7"/>
          <p:cNvGrpSpPr/>
          <p:nvPr/>
        </p:nvGrpSpPr>
        <p:grpSpPr>
          <a:xfrm>
            <a:off x="6531029" y="2217723"/>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a:off x="-1" y="3680612"/>
            <a:ext cx="4215083" cy="1462888"/>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B0E6DB"/>
            </a:solidFill>
          </p:spPr>
        </p:sp>
      </p:grpSp>
      <p:grpSp>
        <p:nvGrpSpPr>
          <p:cNvPr id="13" name="Group 13"/>
          <p:cNvGrpSpPr/>
          <p:nvPr/>
        </p:nvGrpSpPr>
        <p:grpSpPr>
          <a:xfrm>
            <a:off x="3483639" y="3680612"/>
            <a:ext cx="1462888" cy="1462888"/>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15" name="Group 15"/>
          <p:cNvGrpSpPr/>
          <p:nvPr/>
        </p:nvGrpSpPr>
        <p:grpSpPr>
          <a:xfrm>
            <a:off x="-1" y="0"/>
            <a:ext cx="5901097" cy="2217723"/>
            <a:chOff x="0" y="0"/>
            <a:chExt cx="2656262" cy="785017"/>
          </a:xfrm>
        </p:grpSpPr>
        <p:sp>
          <p:nvSpPr>
            <p:cNvPr id="16" name="Freeform 16"/>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17" name="Group 17"/>
          <p:cNvGrpSpPr/>
          <p:nvPr/>
        </p:nvGrpSpPr>
        <p:grpSpPr>
          <a:xfrm>
            <a:off x="4792235" y="0"/>
            <a:ext cx="2217723" cy="221772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8304646" y="1179226"/>
            <a:ext cx="8276530" cy="973455"/>
          </a:xfrm>
          <a:prstGeom prst="rect">
            <a:avLst/>
          </a:prstGeom>
        </p:spPr>
        <p:txBody>
          <a:bodyPr lIns="0" tIns="0" rIns="0" bIns="0" rtlCol="0" anchor="t">
            <a:spAutoFit/>
          </a:bodyPr>
          <a:lstStyle/>
          <a:p>
            <a:pPr algn="ctr">
              <a:lnSpc>
                <a:spcPts val="7200"/>
              </a:lnSpc>
            </a:pPr>
            <a:r>
              <a:rPr lang="en-US" sz="7200" b="1">
                <a:solidFill>
                  <a:srgbClr val="04006D"/>
                </a:solidFill>
                <a:latin typeface="HK Grotesk Bold"/>
                <a:ea typeface="HK Grotesk Bold"/>
                <a:cs typeface="HK Grotesk Bold"/>
                <a:sym typeface="HK Grotesk Bold"/>
              </a:rPr>
              <a:t>Upstream Mappings</a:t>
            </a:r>
          </a:p>
        </p:txBody>
      </p:sp>
      <p:sp>
        <p:nvSpPr>
          <p:cNvPr id="20" name="TextBox 20"/>
          <p:cNvSpPr txBox="1"/>
          <p:nvPr/>
        </p:nvSpPr>
        <p:spPr>
          <a:xfrm>
            <a:off x="8582320" y="3026911"/>
            <a:ext cx="7472278" cy="2905860"/>
          </a:xfrm>
          <a:prstGeom prst="rect">
            <a:avLst/>
          </a:prstGeom>
        </p:spPr>
        <p:txBody>
          <a:bodyPr lIns="0" tIns="0" rIns="0" bIns="0" rtlCol="0" anchor="t">
            <a:spAutoFit/>
          </a:bodyPr>
          <a:lstStyle/>
          <a:p>
            <a:pPr algn="ctr">
              <a:lnSpc>
                <a:spcPts val="3780"/>
              </a:lnSpc>
            </a:pPr>
            <a:r>
              <a:rPr lang="en-US" sz="2700" b="1" dirty="0">
                <a:solidFill>
                  <a:srgbClr val="002060"/>
                </a:solidFill>
                <a:latin typeface="HK Grotesk Bold"/>
                <a:ea typeface="HK Grotesk Bold"/>
                <a:cs typeface="HK Grotesk Bold"/>
                <a:sym typeface="HK Grotesk Bold"/>
              </a:rPr>
              <a:t>What is Upstream?</a:t>
            </a:r>
          </a:p>
          <a:p>
            <a:pPr algn="l">
              <a:lnSpc>
                <a:spcPts val="3780"/>
              </a:lnSpc>
            </a:pPr>
            <a:r>
              <a:rPr lang="en-US" sz="2700" b="1" dirty="0">
                <a:solidFill>
                  <a:srgbClr val="002060"/>
                </a:solidFill>
                <a:latin typeface="HK Grotesk"/>
                <a:ea typeface="HK Grotesk"/>
                <a:cs typeface="HK Grotesk"/>
                <a:sym typeface="HK Grotesk"/>
              </a:rPr>
              <a:t>A collaborative project to improve the availability, accessibility, and awareness of resources and services for youth and their families. The focus is on each community’s resources and plans of action. </a:t>
            </a:r>
          </a:p>
        </p:txBody>
      </p:sp>
      <p:sp>
        <p:nvSpPr>
          <p:cNvPr id="21" name="TextBox 21"/>
          <p:cNvSpPr txBox="1"/>
          <p:nvPr/>
        </p:nvSpPr>
        <p:spPr>
          <a:xfrm>
            <a:off x="2436239" y="6840759"/>
            <a:ext cx="13926490" cy="2418547"/>
          </a:xfrm>
          <a:prstGeom prst="rect">
            <a:avLst/>
          </a:prstGeom>
        </p:spPr>
        <p:txBody>
          <a:bodyPr lIns="0" tIns="0" rIns="0" bIns="0" rtlCol="0" anchor="t">
            <a:spAutoFit/>
          </a:bodyPr>
          <a:lstStyle/>
          <a:p>
            <a:pPr algn="l">
              <a:lnSpc>
                <a:spcPts val="3779"/>
              </a:lnSpc>
            </a:pPr>
            <a:r>
              <a:rPr lang="en-US" sz="2700" b="1" dirty="0">
                <a:solidFill>
                  <a:srgbClr val="002060"/>
                </a:solidFill>
                <a:latin typeface="HK Grotesk"/>
                <a:ea typeface="HK Grotesk"/>
                <a:cs typeface="HK Grotesk"/>
                <a:sym typeface="HK Grotesk"/>
              </a:rPr>
              <a:t>The Missouri Behavioral Health Council is spear-heading Upstream Youth Mapping. They partner with the Missouri Department of Mental Health (DMH), the Office of State Courts Administrator (OSCA), Children’s Division (CD), The National Center for State Courts (NCSC), and the Missouri Juvenile Justice Association (MJJA) to conduct Youth Mapping in Missouri.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947574" y="7627185"/>
            <a:ext cx="3856741"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3144500" y="5698815"/>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6" name="Group 6"/>
          <p:cNvGrpSpPr/>
          <p:nvPr/>
        </p:nvGrpSpPr>
        <p:grpSpPr>
          <a:xfrm rot="-5400000">
            <a:off x="12764435" y="6981159"/>
            <a:ext cx="5148794"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8" name="Group 8"/>
          <p:cNvGrpSpPr/>
          <p:nvPr/>
        </p:nvGrpSpPr>
        <p:grpSpPr>
          <a:xfrm rot="-5400000">
            <a:off x="12352540" y="7482094"/>
            <a:ext cx="5972585" cy="1462888"/>
            <a:chOff x="351790" y="351790"/>
            <a:chExt cx="2940050" cy="2954020"/>
          </a:xfrm>
        </p:grpSpPr>
        <p:sp>
          <p:nvSpPr>
            <p:cNvPr id="9" name="Freeform 9"/>
            <p:cNvSpPr/>
            <p:nvPr/>
          </p:nvSpPr>
          <p:spPr>
            <a:xfrm>
              <a:off x="16510" y="971857"/>
              <a:ext cx="12623757" cy="2163405"/>
            </a:xfrm>
            <a:custGeom>
              <a:avLst/>
              <a:gdLst/>
              <a:ahLst/>
              <a:cxnLst/>
              <a:rect l="l" t="t" r="r" b="b"/>
              <a:pathLst>
                <a:path w="12623757" h="2163405">
                  <a:moveTo>
                    <a:pt x="182880" y="1081702"/>
                  </a:moveTo>
                  <a:cubicBezTo>
                    <a:pt x="182880" y="1136334"/>
                    <a:pt x="142240" y="1180039"/>
                    <a:pt x="91440" y="1180039"/>
                  </a:cubicBezTo>
                  <a:cubicBezTo>
                    <a:pt x="40640" y="1180039"/>
                    <a:pt x="0" y="1136334"/>
                    <a:pt x="0" y="1081702"/>
                  </a:cubicBezTo>
                  <a:cubicBezTo>
                    <a:pt x="0" y="1027071"/>
                    <a:pt x="40640" y="983366"/>
                    <a:pt x="91440" y="983366"/>
                  </a:cubicBezTo>
                  <a:cubicBezTo>
                    <a:pt x="142240" y="983366"/>
                    <a:pt x="182880" y="1027071"/>
                    <a:pt x="182880" y="1081702"/>
                  </a:cubicBezTo>
                  <a:close/>
                  <a:moveTo>
                    <a:pt x="3506889" y="0"/>
                  </a:moveTo>
                  <a:cubicBezTo>
                    <a:pt x="3265702" y="0"/>
                    <a:pt x="3072752" y="43705"/>
                    <a:pt x="3072752" y="98336"/>
                  </a:cubicBezTo>
                  <a:cubicBezTo>
                    <a:pt x="3072752" y="152968"/>
                    <a:pt x="3265702" y="196673"/>
                    <a:pt x="3506889" y="196673"/>
                  </a:cubicBezTo>
                  <a:cubicBezTo>
                    <a:pt x="3748076" y="196673"/>
                    <a:pt x="3941026" y="152968"/>
                    <a:pt x="3941026" y="98336"/>
                  </a:cubicBezTo>
                  <a:cubicBezTo>
                    <a:pt x="3941026" y="43705"/>
                    <a:pt x="3748076" y="0"/>
                    <a:pt x="3506889" y="0"/>
                  </a:cubicBezTo>
                  <a:close/>
                  <a:moveTo>
                    <a:pt x="7848255" y="0"/>
                  </a:moveTo>
                  <a:cubicBezTo>
                    <a:pt x="7607068" y="0"/>
                    <a:pt x="7414119" y="43705"/>
                    <a:pt x="7414119" y="98336"/>
                  </a:cubicBezTo>
                  <a:cubicBezTo>
                    <a:pt x="7414119" y="152968"/>
                    <a:pt x="7607068" y="196673"/>
                    <a:pt x="7848255" y="196673"/>
                  </a:cubicBezTo>
                  <a:cubicBezTo>
                    <a:pt x="8089442" y="196673"/>
                    <a:pt x="8282391" y="152968"/>
                    <a:pt x="8282391" y="98336"/>
                  </a:cubicBezTo>
                  <a:cubicBezTo>
                    <a:pt x="8282391" y="43705"/>
                    <a:pt x="8083412" y="0"/>
                    <a:pt x="7848255" y="0"/>
                  </a:cubicBezTo>
                  <a:close/>
                  <a:moveTo>
                    <a:pt x="12189621" y="983366"/>
                  </a:moveTo>
                  <a:cubicBezTo>
                    <a:pt x="11948434" y="983366"/>
                    <a:pt x="11755485" y="1027071"/>
                    <a:pt x="11755485" y="1081702"/>
                  </a:cubicBezTo>
                  <a:cubicBezTo>
                    <a:pt x="11755485" y="1136334"/>
                    <a:pt x="11948434" y="1180039"/>
                    <a:pt x="12189621" y="1180039"/>
                  </a:cubicBezTo>
                  <a:cubicBezTo>
                    <a:pt x="12430808" y="1180039"/>
                    <a:pt x="12623757" y="1136334"/>
                    <a:pt x="12623757" y="1081702"/>
                  </a:cubicBezTo>
                  <a:cubicBezTo>
                    <a:pt x="12623757" y="1027071"/>
                    <a:pt x="12430808" y="983366"/>
                    <a:pt x="12189621" y="983366"/>
                  </a:cubicBezTo>
                  <a:close/>
                  <a:moveTo>
                    <a:pt x="7848255" y="1966731"/>
                  </a:moveTo>
                  <a:cubicBezTo>
                    <a:pt x="7607068" y="1966731"/>
                    <a:pt x="7414119" y="2010437"/>
                    <a:pt x="7414119" y="2065068"/>
                  </a:cubicBezTo>
                  <a:cubicBezTo>
                    <a:pt x="7414119" y="2119699"/>
                    <a:pt x="7607068" y="2163405"/>
                    <a:pt x="7848255" y="2163405"/>
                  </a:cubicBezTo>
                  <a:cubicBezTo>
                    <a:pt x="8089442" y="2163405"/>
                    <a:pt x="8282391" y="2119699"/>
                    <a:pt x="8282391" y="2065068"/>
                  </a:cubicBezTo>
                  <a:cubicBezTo>
                    <a:pt x="8282391" y="2010437"/>
                    <a:pt x="8083412" y="1966731"/>
                    <a:pt x="7848255" y="1966731"/>
                  </a:cubicBezTo>
                  <a:close/>
                </a:path>
              </a:pathLst>
            </a:custGeom>
            <a:solidFill>
              <a:srgbClr val="FFFFFF"/>
            </a:solidFill>
          </p:spPr>
        </p:sp>
        <p:sp>
          <p:nvSpPr>
            <p:cNvPr id="10" name="Freeform 10"/>
            <p:cNvSpPr/>
            <p:nvPr/>
          </p:nvSpPr>
          <p:spPr>
            <a:xfrm>
              <a:off x="0" y="0"/>
              <a:ext cx="12640267" cy="3150285"/>
            </a:xfrm>
            <a:custGeom>
              <a:avLst/>
              <a:gdLst/>
              <a:ahLst/>
              <a:cxnLst/>
              <a:rect l="l" t="t" r="r" b="b"/>
              <a:pathLst>
                <a:path w="12640267" h="3150285">
                  <a:moveTo>
                    <a:pt x="12628208" y="1003270"/>
                  </a:moveTo>
                  <a:lnTo>
                    <a:pt x="12332753" y="1070193"/>
                  </a:lnTo>
                  <a:lnTo>
                    <a:pt x="12628208" y="1137117"/>
                  </a:lnTo>
                  <a:lnTo>
                    <a:pt x="12501584" y="1165798"/>
                  </a:lnTo>
                  <a:lnTo>
                    <a:pt x="12206131" y="1098875"/>
                  </a:lnTo>
                  <a:lnTo>
                    <a:pt x="11916706" y="1165798"/>
                  </a:lnTo>
                  <a:lnTo>
                    <a:pt x="11790083" y="1137117"/>
                  </a:lnTo>
                  <a:lnTo>
                    <a:pt x="12085538" y="1070193"/>
                  </a:lnTo>
                  <a:lnTo>
                    <a:pt x="11790083" y="1003270"/>
                  </a:lnTo>
                  <a:lnTo>
                    <a:pt x="11916706" y="974588"/>
                  </a:lnTo>
                  <a:lnTo>
                    <a:pt x="12206131" y="1041512"/>
                  </a:lnTo>
                  <a:lnTo>
                    <a:pt x="12501584" y="974588"/>
                  </a:lnTo>
                  <a:lnTo>
                    <a:pt x="12628208" y="1003270"/>
                  </a:lnTo>
                  <a:close/>
                  <a:moveTo>
                    <a:pt x="11759935" y="106680"/>
                  </a:moveTo>
                  <a:cubicBezTo>
                    <a:pt x="11759935" y="55880"/>
                    <a:pt x="11952884" y="15240"/>
                    <a:pt x="12194072" y="15240"/>
                  </a:cubicBezTo>
                  <a:cubicBezTo>
                    <a:pt x="12435259" y="15240"/>
                    <a:pt x="12628208" y="55880"/>
                    <a:pt x="12628208" y="106680"/>
                  </a:cubicBezTo>
                  <a:cubicBezTo>
                    <a:pt x="12628208" y="157480"/>
                    <a:pt x="12435259" y="198120"/>
                    <a:pt x="12194072" y="198120"/>
                  </a:cubicBezTo>
                  <a:cubicBezTo>
                    <a:pt x="11952884" y="198120"/>
                    <a:pt x="11759935" y="157480"/>
                    <a:pt x="11759935" y="106680"/>
                  </a:cubicBezTo>
                  <a:close/>
                  <a:moveTo>
                    <a:pt x="11940825" y="106680"/>
                  </a:moveTo>
                  <a:cubicBezTo>
                    <a:pt x="11940825" y="135890"/>
                    <a:pt x="12055389" y="160020"/>
                    <a:pt x="12194072" y="160020"/>
                  </a:cubicBezTo>
                  <a:cubicBezTo>
                    <a:pt x="12332754" y="160020"/>
                    <a:pt x="12447318" y="135890"/>
                    <a:pt x="12447318" y="106680"/>
                  </a:cubicBezTo>
                  <a:cubicBezTo>
                    <a:pt x="12447318" y="77470"/>
                    <a:pt x="12332754" y="53340"/>
                    <a:pt x="12194072" y="53340"/>
                  </a:cubicBezTo>
                  <a:cubicBezTo>
                    <a:pt x="12055389" y="53340"/>
                    <a:pt x="11940825" y="77470"/>
                    <a:pt x="11940825" y="106680"/>
                  </a:cubicBezTo>
                  <a:close/>
                  <a:moveTo>
                    <a:pt x="13970" y="1070193"/>
                  </a:moveTo>
                  <a:cubicBezTo>
                    <a:pt x="13970" y="1015562"/>
                    <a:pt x="54610" y="971857"/>
                    <a:pt x="105410" y="971857"/>
                  </a:cubicBezTo>
                  <a:cubicBezTo>
                    <a:pt x="156210" y="971857"/>
                    <a:pt x="196850" y="1015562"/>
                    <a:pt x="196850" y="1070193"/>
                  </a:cubicBezTo>
                  <a:cubicBezTo>
                    <a:pt x="196850" y="1124825"/>
                    <a:pt x="156210" y="1168530"/>
                    <a:pt x="105410" y="1168530"/>
                  </a:cubicBezTo>
                  <a:cubicBezTo>
                    <a:pt x="54610" y="1168530"/>
                    <a:pt x="13970" y="1124825"/>
                    <a:pt x="13970" y="1070193"/>
                  </a:cubicBezTo>
                  <a:close/>
                  <a:moveTo>
                    <a:pt x="52070" y="1070193"/>
                  </a:moveTo>
                  <a:cubicBezTo>
                    <a:pt x="52070" y="1101606"/>
                    <a:pt x="76200" y="1127556"/>
                    <a:pt x="105410" y="1127556"/>
                  </a:cubicBezTo>
                  <a:cubicBezTo>
                    <a:pt x="134620" y="1127556"/>
                    <a:pt x="158750" y="1101606"/>
                    <a:pt x="158750" y="1070193"/>
                  </a:cubicBezTo>
                  <a:cubicBezTo>
                    <a:pt x="158750" y="1038780"/>
                    <a:pt x="134620" y="1012830"/>
                    <a:pt x="105410" y="1012830"/>
                  </a:cubicBezTo>
                  <a:cubicBezTo>
                    <a:pt x="76200" y="1012830"/>
                    <a:pt x="52070" y="1038780"/>
                    <a:pt x="52070" y="1070193"/>
                  </a:cubicBezTo>
                  <a:close/>
                  <a:moveTo>
                    <a:pt x="125730" y="2922199"/>
                  </a:moveTo>
                  <a:lnTo>
                    <a:pt x="87630" y="2922199"/>
                  </a:lnTo>
                  <a:lnTo>
                    <a:pt x="87630" y="3016438"/>
                  </a:lnTo>
                  <a:lnTo>
                    <a:pt x="0" y="3016438"/>
                  </a:lnTo>
                  <a:lnTo>
                    <a:pt x="0" y="3057412"/>
                  </a:lnTo>
                  <a:lnTo>
                    <a:pt x="86360" y="3057412"/>
                  </a:lnTo>
                  <a:lnTo>
                    <a:pt x="86360" y="3150285"/>
                  </a:lnTo>
                  <a:lnTo>
                    <a:pt x="124460" y="3150285"/>
                  </a:lnTo>
                  <a:lnTo>
                    <a:pt x="124460" y="3056046"/>
                  </a:lnTo>
                  <a:lnTo>
                    <a:pt x="212090" y="3056046"/>
                  </a:lnTo>
                  <a:lnTo>
                    <a:pt x="212090" y="3015073"/>
                  </a:lnTo>
                  <a:lnTo>
                    <a:pt x="125730" y="3015073"/>
                  </a:lnTo>
                  <a:lnTo>
                    <a:pt x="125730" y="2922199"/>
                  </a:lnTo>
                  <a:close/>
                  <a:moveTo>
                    <a:pt x="46990" y="195580"/>
                  </a:moveTo>
                  <a:lnTo>
                    <a:pt x="109220" y="133350"/>
                  </a:lnTo>
                  <a:lnTo>
                    <a:pt x="171450" y="195580"/>
                  </a:lnTo>
                  <a:lnTo>
                    <a:pt x="196850" y="168910"/>
                  </a:lnTo>
                  <a:lnTo>
                    <a:pt x="135890" y="106680"/>
                  </a:lnTo>
                  <a:lnTo>
                    <a:pt x="196850" y="44450"/>
                  </a:lnTo>
                  <a:lnTo>
                    <a:pt x="170180" y="17780"/>
                  </a:lnTo>
                  <a:lnTo>
                    <a:pt x="109220" y="80010"/>
                  </a:lnTo>
                  <a:lnTo>
                    <a:pt x="48260" y="17780"/>
                  </a:lnTo>
                  <a:lnTo>
                    <a:pt x="21590" y="44450"/>
                  </a:lnTo>
                  <a:lnTo>
                    <a:pt x="82550" y="105410"/>
                  </a:lnTo>
                  <a:lnTo>
                    <a:pt x="20320" y="168910"/>
                  </a:lnTo>
                  <a:lnTo>
                    <a:pt x="46990" y="195580"/>
                  </a:lnTo>
                  <a:close/>
                  <a:moveTo>
                    <a:pt x="12640267" y="3036925"/>
                  </a:moveTo>
                  <a:cubicBezTo>
                    <a:pt x="12640267" y="3091556"/>
                    <a:pt x="12447319" y="3135262"/>
                    <a:pt x="12206132" y="3135262"/>
                  </a:cubicBezTo>
                  <a:cubicBezTo>
                    <a:pt x="11964945" y="3135262"/>
                    <a:pt x="11771995" y="3091556"/>
                    <a:pt x="11771995" y="3036925"/>
                  </a:cubicBezTo>
                  <a:cubicBezTo>
                    <a:pt x="11771995" y="2982294"/>
                    <a:pt x="11964945" y="2938588"/>
                    <a:pt x="12206132" y="2938588"/>
                  </a:cubicBezTo>
                  <a:cubicBezTo>
                    <a:pt x="12447318" y="2938588"/>
                    <a:pt x="12640267" y="2982294"/>
                    <a:pt x="12640267" y="3036925"/>
                  </a:cubicBezTo>
                  <a:close/>
                  <a:moveTo>
                    <a:pt x="12459377" y="3036925"/>
                  </a:moveTo>
                  <a:cubicBezTo>
                    <a:pt x="12459377" y="3005512"/>
                    <a:pt x="12344813" y="2979562"/>
                    <a:pt x="12206132" y="2979562"/>
                  </a:cubicBezTo>
                  <a:cubicBezTo>
                    <a:pt x="12067449" y="2979562"/>
                    <a:pt x="11952884" y="3005512"/>
                    <a:pt x="11952884" y="3036925"/>
                  </a:cubicBezTo>
                  <a:cubicBezTo>
                    <a:pt x="11952884" y="3068338"/>
                    <a:pt x="12067449" y="3094288"/>
                    <a:pt x="12206132" y="3094288"/>
                  </a:cubicBezTo>
                  <a:cubicBezTo>
                    <a:pt x="12344813" y="3094288"/>
                    <a:pt x="12459377" y="3068338"/>
                    <a:pt x="12459377" y="3036925"/>
                  </a:cubicBezTo>
                  <a:close/>
                  <a:moveTo>
                    <a:pt x="8154190" y="1957954"/>
                  </a:moveTo>
                  <a:lnTo>
                    <a:pt x="7858735" y="2024878"/>
                  </a:lnTo>
                  <a:lnTo>
                    <a:pt x="7569311" y="1957954"/>
                  </a:lnTo>
                  <a:lnTo>
                    <a:pt x="7442688" y="1986636"/>
                  </a:lnTo>
                  <a:lnTo>
                    <a:pt x="7738142" y="2053559"/>
                  </a:lnTo>
                  <a:lnTo>
                    <a:pt x="7442688" y="2120483"/>
                  </a:lnTo>
                  <a:lnTo>
                    <a:pt x="7569311" y="2149164"/>
                  </a:lnTo>
                  <a:lnTo>
                    <a:pt x="7858735" y="2082241"/>
                  </a:lnTo>
                  <a:lnTo>
                    <a:pt x="8154190" y="2149164"/>
                  </a:lnTo>
                  <a:lnTo>
                    <a:pt x="8280812" y="2120483"/>
                  </a:lnTo>
                  <a:lnTo>
                    <a:pt x="7985358" y="2053559"/>
                  </a:lnTo>
                  <a:lnTo>
                    <a:pt x="8280812" y="1986636"/>
                  </a:lnTo>
                  <a:lnTo>
                    <a:pt x="8154190" y="1957954"/>
                  </a:lnTo>
                  <a:close/>
                  <a:moveTo>
                    <a:pt x="7955210" y="0"/>
                  </a:moveTo>
                  <a:lnTo>
                    <a:pt x="7774320" y="0"/>
                  </a:lnTo>
                  <a:lnTo>
                    <a:pt x="7774320" y="87630"/>
                  </a:lnTo>
                  <a:lnTo>
                    <a:pt x="7364302" y="87630"/>
                  </a:lnTo>
                  <a:lnTo>
                    <a:pt x="7364302" y="125730"/>
                  </a:lnTo>
                  <a:lnTo>
                    <a:pt x="7768289" y="125730"/>
                  </a:lnTo>
                  <a:lnTo>
                    <a:pt x="7768289" y="212090"/>
                  </a:lnTo>
                  <a:lnTo>
                    <a:pt x="7949180" y="212090"/>
                  </a:lnTo>
                  <a:lnTo>
                    <a:pt x="7949180" y="124460"/>
                  </a:lnTo>
                  <a:lnTo>
                    <a:pt x="8371257" y="124460"/>
                  </a:lnTo>
                  <a:lnTo>
                    <a:pt x="8371257" y="86360"/>
                  </a:lnTo>
                  <a:lnTo>
                    <a:pt x="7955210" y="86360"/>
                  </a:lnTo>
                  <a:lnTo>
                    <a:pt x="7955210" y="0"/>
                  </a:lnTo>
                  <a:close/>
                  <a:moveTo>
                    <a:pt x="3957536" y="2053559"/>
                  </a:moveTo>
                  <a:cubicBezTo>
                    <a:pt x="3957536" y="2108191"/>
                    <a:pt x="3764586" y="2151896"/>
                    <a:pt x="3523399" y="2151896"/>
                  </a:cubicBezTo>
                  <a:cubicBezTo>
                    <a:pt x="3282212" y="2151896"/>
                    <a:pt x="3089262" y="2108191"/>
                    <a:pt x="3089262" y="2053559"/>
                  </a:cubicBezTo>
                  <a:cubicBezTo>
                    <a:pt x="3089262" y="1998928"/>
                    <a:pt x="3282212" y="1955223"/>
                    <a:pt x="3523399" y="1955223"/>
                  </a:cubicBezTo>
                  <a:cubicBezTo>
                    <a:pt x="3764586" y="1955223"/>
                    <a:pt x="3957536" y="1998928"/>
                    <a:pt x="3957536" y="2053559"/>
                  </a:cubicBezTo>
                  <a:close/>
                  <a:moveTo>
                    <a:pt x="3776645" y="2053559"/>
                  </a:moveTo>
                  <a:cubicBezTo>
                    <a:pt x="3776645" y="2022146"/>
                    <a:pt x="3662082" y="1996196"/>
                    <a:pt x="3523399" y="1996196"/>
                  </a:cubicBezTo>
                  <a:cubicBezTo>
                    <a:pt x="3384716" y="1996196"/>
                    <a:pt x="3270152" y="2022146"/>
                    <a:pt x="3270152" y="2053559"/>
                  </a:cubicBezTo>
                  <a:cubicBezTo>
                    <a:pt x="3270152" y="2084972"/>
                    <a:pt x="3384716" y="2110922"/>
                    <a:pt x="3523399" y="2110922"/>
                  </a:cubicBezTo>
                  <a:cubicBezTo>
                    <a:pt x="3662082" y="2110922"/>
                    <a:pt x="3776645" y="2084972"/>
                    <a:pt x="3776645" y="2053559"/>
                  </a:cubicBezTo>
                  <a:close/>
                  <a:moveTo>
                    <a:pt x="3969595" y="106680"/>
                  </a:moveTo>
                  <a:cubicBezTo>
                    <a:pt x="3969595" y="157480"/>
                    <a:pt x="3776645" y="198120"/>
                    <a:pt x="3535458" y="198120"/>
                  </a:cubicBezTo>
                  <a:cubicBezTo>
                    <a:pt x="3294271" y="198120"/>
                    <a:pt x="3101322" y="157480"/>
                    <a:pt x="3101322" y="106680"/>
                  </a:cubicBezTo>
                  <a:cubicBezTo>
                    <a:pt x="3101322" y="55880"/>
                    <a:pt x="3300301" y="15240"/>
                    <a:pt x="3535458" y="15240"/>
                  </a:cubicBezTo>
                  <a:cubicBezTo>
                    <a:pt x="3776645" y="15240"/>
                    <a:pt x="3969595" y="55880"/>
                    <a:pt x="3969595" y="106680"/>
                  </a:cubicBezTo>
                  <a:close/>
                  <a:moveTo>
                    <a:pt x="3788705" y="106680"/>
                  </a:moveTo>
                  <a:cubicBezTo>
                    <a:pt x="3788705" y="77470"/>
                    <a:pt x="3674141" y="53340"/>
                    <a:pt x="3535458" y="53340"/>
                  </a:cubicBezTo>
                  <a:cubicBezTo>
                    <a:pt x="3396776" y="53340"/>
                    <a:pt x="3282212" y="77470"/>
                    <a:pt x="3282212" y="106680"/>
                  </a:cubicBezTo>
                  <a:cubicBezTo>
                    <a:pt x="3282212" y="135890"/>
                    <a:pt x="3396776" y="160020"/>
                    <a:pt x="3535458" y="160020"/>
                  </a:cubicBezTo>
                  <a:cubicBezTo>
                    <a:pt x="3674141" y="160020"/>
                    <a:pt x="3788705" y="135890"/>
                    <a:pt x="3788705" y="106680"/>
                  </a:cubicBezTo>
                  <a:close/>
                  <a:moveTo>
                    <a:pt x="3818853" y="2939954"/>
                  </a:moveTo>
                  <a:lnTo>
                    <a:pt x="3529429" y="3006878"/>
                  </a:lnTo>
                  <a:lnTo>
                    <a:pt x="3233975" y="2939954"/>
                  </a:lnTo>
                  <a:lnTo>
                    <a:pt x="3107351" y="2968635"/>
                  </a:lnTo>
                  <a:lnTo>
                    <a:pt x="3402805" y="3035559"/>
                  </a:lnTo>
                  <a:lnTo>
                    <a:pt x="3107351" y="3102483"/>
                  </a:lnTo>
                  <a:lnTo>
                    <a:pt x="3233975" y="3131164"/>
                  </a:lnTo>
                  <a:lnTo>
                    <a:pt x="3529429" y="3064240"/>
                  </a:lnTo>
                  <a:lnTo>
                    <a:pt x="3818853" y="3131164"/>
                  </a:lnTo>
                  <a:lnTo>
                    <a:pt x="3945476" y="3102483"/>
                  </a:lnTo>
                  <a:lnTo>
                    <a:pt x="3650022" y="3035559"/>
                  </a:lnTo>
                  <a:lnTo>
                    <a:pt x="3945476" y="2968635"/>
                  </a:lnTo>
                  <a:lnTo>
                    <a:pt x="3818853" y="2939954"/>
                  </a:lnTo>
                  <a:close/>
                </a:path>
              </a:pathLst>
            </a:custGeom>
            <a:solidFill>
              <a:srgbClr val="FFFFFF"/>
            </a:solidFill>
          </p:spPr>
        </p:sp>
      </p:grpSp>
      <p:grpSp>
        <p:nvGrpSpPr>
          <p:cNvPr id="11" name="Group 11"/>
          <p:cNvGrpSpPr/>
          <p:nvPr/>
        </p:nvGrpSpPr>
        <p:grpSpPr>
          <a:xfrm rot="-5400000">
            <a:off x="14607388" y="4406761"/>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3" name="Group 13"/>
          <p:cNvGrpSpPr/>
          <p:nvPr/>
        </p:nvGrpSpPr>
        <p:grpSpPr>
          <a:xfrm rot="-5400000">
            <a:off x="13355063" y="5354062"/>
            <a:ext cx="7648153" cy="2217723"/>
            <a:chOff x="0" y="0"/>
            <a:chExt cx="2798598" cy="785017"/>
          </a:xfrm>
        </p:grpSpPr>
        <p:sp>
          <p:nvSpPr>
            <p:cNvPr id="14" name="Freeform 14"/>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04006D"/>
            </a:solidFill>
          </p:spPr>
        </p:sp>
      </p:grpSp>
      <p:grpSp>
        <p:nvGrpSpPr>
          <p:cNvPr id="15" name="Group 15"/>
          <p:cNvGrpSpPr/>
          <p:nvPr/>
        </p:nvGrpSpPr>
        <p:grpSpPr>
          <a:xfrm rot="-5400000">
            <a:off x="16070277" y="1529985"/>
            <a:ext cx="2217723" cy="221772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grpSp>
        <p:nvGrpSpPr>
          <p:cNvPr id="19" name="Group 19"/>
          <p:cNvGrpSpPr/>
          <p:nvPr/>
        </p:nvGrpSpPr>
        <p:grpSpPr>
          <a:xfrm>
            <a:off x="937581" y="3431580"/>
            <a:ext cx="4074375" cy="1950364"/>
            <a:chOff x="0" y="0"/>
            <a:chExt cx="1073086" cy="513676"/>
          </a:xfrm>
        </p:grpSpPr>
        <p:sp>
          <p:nvSpPr>
            <p:cNvPr id="20" name="Freeform 20"/>
            <p:cNvSpPr/>
            <p:nvPr/>
          </p:nvSpPr>
          <p:spPr>
            <a:xfrm>
              <a:off x="0" y="0"/>
              <a:ext cx="1073086" cy="513676"/>
            </a:xfrm>
            <a:custGeom>
              <a:avLst/>
              <a:gdLst/>
              <a:ahLst/>
              <a:cxnLst/>
              <a:rect l="l" t="t" r="r" b="b"/>
              <a:pathLst>
                <a:path w="1073086" h="513676">
                  <a:moveTo>
                    <a:pt x="96908" y="0"/>
                  </a:moveTo>
                  <a:lnTo>
                    <a:pt x="976179" y="0"/>
                  </a:lnTo>
                  <a:cubicBezTo>
                    <a:pt x="1001880" y="0"/>
                    <a:pt x="1026529" y="10210"/>
                    <a:pt x="1044703" y="28384"/>
                  </a:cubicBezTo>
                  <a:cubicBezTo>
                    <a:pt x="1062877" y="46557"/>
                    <a:pt x="1073086" y="71206"/>
                    <a:pt x="1073086" y="96908"/>
                  </a:cubicBezTo>
                  <a:lnTo>
                    <a:pt x="1073086" y="416768"/>
                  </a:lnTo>
                  <a:cubicBezTo>
                    <a:pt x="1073086" y="470289"/>
                    <a:pt x="1029699" y="513676"/>
                    <a:pt x="976179" y="513676"/>
                  </a:cubicBezTo>
                  <a:lnTo>
                    <a:pt x="96908" y="513676"/>
                  </a:lnTo>
                  <a:cubicBezTo>
                    <a:pt x="71206" y="513676"/>
                    <a:pt x="46557" y="503466"/>
                    <a:pt x="28384" y="485292"/>
                  </a:cubicBezTo>
                  <a:cubicBezTo>
                    <a:pt x="10210" y="467119"/>
                    <a:pt x="0" y="442470"/>
                    <a:pt x="0" y="416768"/>
                  </a:cubicBezTo>
                  <a:lnTo>
                    <a:pt x="0" y="96908"/>
                  </a:lnTo>
                  <a:cubicBezTo>
                    <a:pt x="0" y="43387"/>
                    <a:pt x="43387" y="0"/>
                    <a:pt x="96908" y="0"/>
                  </a:cubicBezTo>
                  <a:close/>
                </a:path>
              </a:pathLst>
            </a:custGeom>
            <a:solidFill>
              <a:srgbClr val="00A6B6"/>
            </a:solidFill>
          </p:spPr>
        </p:sp>
        <p:sp>
          <p:nvSpPr>
            <p:cNvPr id="21" name="TextBox 21"/>
            <p:cNvSpPr txBox="1"/>
            <p:nvPr/>
          </p:nvSpPr>
          <p:spPr>
            <a:xfrm>
              <a:off x="0" y="-38100"/>
              <a:ext cx="1073086" cy="551776"/>
            </a:xfrm>
            <a:prstGeom prst="rect">
              <a:avLst/>
            </a:prstGeom>
          </p:spPr>
          <p:txBody>
            <a:bodyPr lIns="50800" tIns="50800" rIns="50800" bIns="50800" rtlCol="0" anchor="ctr"/>
            <a:lstStyle/>
            <a:p>
              <a:pPr algn="ctr">
                <a:lnSpc>
                  <a:spcPts val="3359"/>
                </a:lnSpc>
              </a:pPr>
              <a:r>
                <a:rPr lang="en-US" sz="2399" b="1">
                  <a:solidFill>
                    <a:srgbClr val="000000"/>
                  </a:solidFill>
                  <a:latin typeface="Canva Sans Bold"/>
                  <a:ea typeface="Canva Sans Bold"/>
                  <a:cs typeface="Canva Sans Bold"/>
                  <a:sym typeface="Canva Sans Bold"/>
                </a:rPr>
                <a:t>Assess available resources.</a:t>
              </a:r>
            </a:p>
          </p:txBody>
        </p:sp>
      </p:grpSp>
      <p:sp>
        <p:nvSpPr>
          <p:cNvPr id="22" name="TextBox 22"/>
          <p:cNvSpPr txBox="1"/>
          <p:nvPr/>
        </p:nvSpPr>
        <p:spPr>
          <a:xfrm>
            <a:off x="1322432" y="1105170"/>
            <a:ext cx="9826620" cy="973455"/>
          </a:xfrm>
          <a:prstGeom prst="rect">
            <a:avLst/>
          </a:prstGeom>
        </p:spPr>
        <p:txBody>
          <a:bodyPr lIns="0" tIns="0" rIns="0" bIns="0" rtlCol="0" anchor="t">
            <a:spAutoFit/>
          </a:bodyPr>
          <a:lstStyle/>
          <a:p>
            <a:pPr algn="ctr">
              <a:lnSpc>
                <a:spcPts val="7200"/>
              </a:lnSpc>
            </a:pPr>
            <a:r>
              <a:rPr lang="en-US" sz="7200" b="1">
                <a:solidFill>
                  <a:srgbClr val="04006D"/>
                </a:solidFill>
                <a:latin typeface="HK Grotesk Bold"/>
                <a:ea typeface="HK Grotesk Bold"/>
                <a:cs typeface="HK Grotesk Bold"/>
                <a:sym typeface="HK Grotesk Bold"/>
              </a:rPr>
              <a:t>Goals of Upstream</a:t>
            </a:r>
          </a:p>
        </p:txBody>
      </p:sp>
      <p:grpSp>
        <p:nvGrpSpPr>
          <p:cNvPr id="23" name="Group 23"/>
          <p:cNvGrpSpPr/>
          <p:nvPr/>
        </p:nvGrpSpPr>
        <p:grpSpPr>
          <a:xfrm>
            <a:off x="4354283" y="6186522"/>
            <a:ext cx="4074375" cy="1950364"/>
            <a:chOff x="0" y="0"/>
            <a:chExt cx="1073086" cy="513676"/>
          </a:xfrm>
        </p:grpSpPr>
        <p:sp>
          <p:nvSpPr>
            <p:cNvPr id="24" name="Freeform 24"/>
            <p:cNvSpPr/>
            <p:nvPr/>
          </p:nvSpPr>
          <p:spPr>
            <a:xfrm>
              <a:off x="0" y="0"/>
              <a:ext cx="1073086" cy="513676"/>
            </a:xfrm>
            <a:custGeom>
              <a:avLst/>
              <a:gdLst/>
              <a:ahLst/>
              <a:cxnLst/>
              <a:rect l="l" t="t" r="r" b="b"/>
              <a:pathLst>
                <a:path w="1073086" h="513676">
                  <a:moveTo>
                    <a:pt x="96908" y="0"/>
                  </a:moveTo>
                  <a:lnTo>
                    <a:pt x="976179" y="0"/>
                  </a:lnTo>
                  <a:cubicBezTo>
                    <a:pt x="1001880" y="0"/>
                    <a:pt x="1026529" y="10210"/>
                    <a:pt x="1044703" y="28384"/>
                  </a:cubicBezTo>
                  <a:cubicBezTo>
                    <a:pt x="1062877" y="46557"/>
                    <a:pt x="1073086" y="71206"/>
                    <a:pt x="1073086" y="96908"/>
                  </a:cubicBezTo>
                  <a:lnTo>
                    <a:pt x="1073086" y="416768"/>
                  </a:lnTo>
                  <a:cubicBezTo>
                    <a:pt x="1073086" y="470289"/>
                    <a:pt x="1029699" y="513676"/>
                    <a:pt x="976179" y="513676"/>
                  </a:cubicBezTo>
                  <a:lnTo>
                    <a:pt x="96908" y="513676"/>
                  </a:lnTo>
                  <a:cubicBezTo>
                    <a:pt x="71206" y="513676"/>
                    <a:pt x="46557" y="503466"/>
                    <a:pt x="28384" y="485292"/>
                  </a:cubicBezTo>
                  <a:cubicBezTo>
                    <a:pt x="10210" y="467119"/>
                    <a:pt x="0" y="442470"/>
                    <a:pt x="0" y="416768"/>
                  </a:cubicBezTo>
                  <a:lnTo>
                    <a:pt x="0" y="96908"/>
                  </a:lnTo>
                  <a:cubicBezTo>
                    <a:pt x="0" y="43387"/>
                    <a:pt x="43387" y="0"/>
                    <a:pt x="96908" y="0"/>
                  </a:cubicBezTo>
                  <a:close/>
                </a:path>
              </a:pathLst>
            </a:custGeom>
            <a:solidFill>
              <a:srgbClr val="FF9AA1"/>
            </a:solidFill>
          </p:spPr>
        </p:sp>
        <p:sp>
          <p:nvSpPr>
            <p:cNvPr id="25" name="TextBox 25"/>
            <p:cNvSpPr txBox="1"/>
            <p:nvPr/>
          </p:nvSpPr>
          <p:spPr>
            <a:xfrm>
              <a:off x="0" y="-38100"/>
              <a:ext cx="1073086" cy="551776"/>
            </a:xfrm>
            <a:prstGeom prst="rect">
              <a:avLst/>
            </a:prstGeom>
          </p:spPr>
          <p:txBody>
            <a:bodyPr lIns="50800" tIns="50800" rIns="50800" bIns="50800" rtlCol="0" anchor="ctr"/>
            <a:lstStyle/>
            <a:p>
              <a:pPr algn="ctr">
                <a:lnSpc>
                  <a:spcPts val="3359"/>
                </a:lnSpc>
              </a:pPr>
              <a:r>
                <a:rPr lang="en-US" sz="2399" b="1">
                  <a:solidFill>
                    <a:srgbClr val="000000"/>
                  </a:solidFill>
                  <a:latin typeface="Canva Sans Bold"/>
                  <a:ea typeface="Canva Sans Bold"/>
                  <a:cs typeface="Canva Sans Bold"/>
                  <a:sym typeface="Canva Sans Bold"/>
                </a:rPr>
                <a:t>Establish action plans for community change.</a:t>
              </a:r>
            </a:p>
          </p:txBody>
        </p:sp>
      </p:grpSp>
      <p:grpSp>
        <p:nvGrpSpPr>
          <p:cNvPr id="26" name="Group 26"/>
          <p:cNvGrpSpPr/>
          <p:nvPr/>
        </p:nvGrpSpPr>
        <p:grpSpPr>
          <a:xfrm>
            <a:off x="7877302" y="3431580"/>
            <a:ext cx="4074375" cy="1950364"/>
            <a:chOff x="0" y="0"/>
            <a:chExt cx="1073086" cy="513676"/>
          </a:xfrm>
        </p:grpSpPr>
        <p:sp>
          <p:nvSpPr>
            <p:cNvPr id="27" name="Freeform 27"/>
            <p:cNvSpPr/>
            <p:nvPr/>
          </p:nvSpPr>
          <p:spPr>
            <a:xfrm>
              <a:off x="0" y="0"/>
              <a:ext cx="1073086" cy="513676"/>
            </a:xfrm>
            <a:custGeom>
              <a:avLst/>
              <a:gdLst/>
              <a:ahLst/>
              <a:cxnLst/>
              <a:rect l="l" t="t" r="r" b="b"/>
              <a:pathLst>
                <a:path w="1073086" h="513676">
                  <a:moveTo>
                    <a:pt x="96908" y="0"/>
                  </a:moveTo>
                  <a:lnTo>
                    <a:pt x="976179" y="0"/>
                  </a:lnTo>
                  <a:cubicBezTo>
                    <a:pt x="1001880" y="0"/>
                    <a:pt x="1026529" y="10210"/>
                    <a:pt x="1044703" y="28384"/>
                  </a:cubicBezTo>
                  <a:cubicBezTo>
                    <a:pt x="1062877" y="46557"/>
                    <a:pt x="1073086" y="71206"/>
                    <a:pt x="1073086" y="96908"/>
                  </a:cubicBezTo>
                  <a:lnTo>
                    <a:pt x="1073086" y="416768"/>
                  </a:lnTo>
                  <a:cubicBezTo>
                    <a:pt x="1073086" y="470289"/>
                    <a:pt x="1029699" y="513676"/>
                    <a:pt x="976179" y="513676"/>
                  </a:cubicBezTo>
                  <a:lnTo>
                    <a:pt x="96908" y="513676"/>
                  </a:lnTo>
                  <a:cubicBezTo>
                    <a:pt x="71206" y="513676"/>
                    <a:pt x="46557" y="503466"/>
                    <a:pt x="28384" y="485292"/>
                  </a:cubicBezTo>
                  <a:cubicBezTo>
                    <a:pt x="10210" y="467119"/>
                    <a:pt x="0" y="442470"/>
                    <a:pt x="0" y="416768"/>
                  </a:cubicBezTo>
                  <a:lnTo>
                    <a:pt x="0" y="96908"/>
                  </a:lnTo>
                  <a:cubicBezTo>
                    <a:pt x="0" y="43387"/>
                    <a:pt x="43387" y="0"/>
                    <a:pt x="96908" y="0"/>
                  </a:cubicBezTo>
                  <a:close/>
                </a:path>
              </a:pathLst>
            </a:custGeom>
            <a:solidFill>
              <a:srgbClr val="B0E6DB"/>
            </a:solidFill>
          </p:spPr>
        </p:sp>
        <p:sp>
          <p:nvSpPr>
            <p:cNvPr id="28" name="TextBox 28"/>
            <p:cNvSpPr txBox="1"/>
            <p:nvPr/>
          </p:nvSpPr>
          <p:spPr>
            <a:xfrm>
              <a:off x="0" y="-38100"/>
              <a:ext cx="1073086" cy="551776"/>
            </a:xfrm>
            <a:prstGeom prst="rect">
              <a:avLst/>
            </a:prstGeom>
          </p:spPr>
          <p:txBody>
            <a:bodyPr lIns="50800" tIns="50800" rIns="50800" bIns="50800" rtlCol="0" anchor="ctr"/>
            <a:lstStyle/>
            <a:p>
              <a:pPr algn="ctr">
                <a:lnSpc>
                  <a:spcPts val="3359"/>
                </a:lnSpc>
              </a:pPr>
              <a:r>
                <a:rPr lang="en-US" sz="2399" b="1">
                  <a:solidFill>
                    <a:srgbClr val="000000"/>
                  </a:solidFill>
                  <a:latin typeface="Canva Sans Bold"/>
                  <a:ea typeface="Canva Sans Bold"/>
                  <a:cs typeface="Canva Sans Bold"/>
                  <a:sym typeface="Canva Sans Bold"/>
                </a:rPr>
                <a:t>Identify gaps/challenges in the community.</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sp>
        <p:nvSpPr>
          <p:cNvPr id="3" name="TextBox 3"/>
          <p:cNvSpPr txBox="1"/>
          <p:nvPr/>
        </p:nvSpPr>
        <p:spPr>
          <a:xfrm>
            <a:off x="14783716" y="4125912"/>
            <a:ext cx="3409928" cy="2151102"/>
          </a:xfrm>
          <a:prstGeom prst="rect">
            <a:avLst/>
          </a:prstGeom>
        </p:spPr>
        <p:txBody>
          <a:bodyPr lIns="0" tIns="0" rIns="0" bIns="0" rtlCol="0" anchor="t">
            <a:spAutoFit/>
          </a:bodyPr>
          <a:lstStyle/>
          <a:p>
            <a:pPr algn="ctr">
              <a:lnSpc>
                <a:spcPts val="5500"/>
              </a:lnSpc>
              <a:spcBef>
                <a:spcPct val="0"/>
              </a:spcBef>
            </a:pPr>
            <a:r>
              <a:rPr lang="en-US" sz="5500" b="1" dirty="0">
                <a:solidFill>
                  <a:srgbClr val="FFFFFF"/>
                </a:solidFill>
                <a:latin typeface="HK Grotesk Bold"/>
                <a:ea typeface="HK Grotesk Bold"/>
                <a:cs typeface="HK Grotesk Bold"/>
                <a:sym typeface="HK Grotesk Bold"/>
              </a:rPr>
              <a:t>As of March 2025</a:t>
            </a:r>
          </a:p>
        </p:txBody>
      </p:sp>
      <p:pic>
        <p:nvPicPr>
          <p:cNvPr id="5" name="Picture 4">
            <a:extLst>
              <a:ext uri="{FF2B5EF4-FFF2-40B4-BE49-F238E27FC236}">
                <a16:creationId xmlns:a16="http://schemas.microsoft.com/office/drawing/2014/main" id="{7AC7A492-7A74-E128-CA12-E4996E70BC51}"/>
              </a:ext>
            </a:extLst>
          </p:cNvPr>
          <p:cNvPicPr>
            <a:picLocks noChangeAspect="1"/>
          </p:cNvPicPr>
          <p:nvPr/>
        </p:nvPicPr>
        <p:blipFill>
          <a:blip r:embed="rId2"/>
          <a:stretch>
            <a:fillRect/>
          </a:stretch>
        </p:blipFill>
        <p:spPr>
          <a:xfrm>
            <a:off x="1676400" y="43322"/>
            <a:ext cx="13335000" cy="10295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348916" y="7347916"/>
            <a:ext cx="4415280" cy="1462888"/>
            <a:chOff x="0" y="0"/>
            <a:chExt cx="2901437" cy="785017"/>
          </a:xfrm>
        </p:grpSpPr>
        <p:sp>
          <p:nvSpPr>
            <p:cNvPr id="3" name="Freeform 3"/>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7" name="Group 7"/>
          <p:cNvGrpSpPr/>
          <p:nvPr/>
        </p:nvGrpSpPr>
        <p:grpSpPr>
          <a:xfrm rot="-5400000">
            <a:off x="16825112" y="5140276"/>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rot="5400000">
            <a:off x="-1711213" y="1652525"/>
            <a:ext cx="4758415" cy="1462888"/>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14" name="Group 14"/>
          <p:cNvGrpSpPr/>
          <p:nvPr/>
        </p:nvGrpSpPr>
        <p:grpSpPr>
          <a:xfrm rot="5400000">
            <a:off x="-63449" y="4043424"/>
            <a:ext cx="1462888" cy="146288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6" name="Group 16"/>
          <p:cNvGrpSpPr/>
          <p:nvPr/>
        </p:nvGrpSpPr>
        <p:grpSpPr>
          <a:xfrm>
            <a:off x="2180412" y="3150258"/>
            <a:ext cx="4254061" cy="1753426"/>
            <a:chOff x="0" y="0"/>
            <a:chExt cx="1120411" cy="461808"/>
          </a:xfrm>
        </p:grpSpPr>
        <p:sp>
          <p:nvSpPr>
            <p:cNvPr id="17" name="Freeform 17"/>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18" name="TextBox 18"/>
            <p:cNvSpPr txBox="1"/>
            <p:nvPr/>
          </p:nvSpPr>
          <p:spPr>
            <a:xfrm>
              <a:off x="0" y="-57150"/>
              <a:ext cx="1120411" cy="518958"/>
            </a:xfrm>
            <a:prstGeom prst="rect">
              <a:avLst/>
            </a:prstGeom>
          </p:spPr>
          <p:txBody>
            <a:bodyPr lIns="50800" tIns="50800" rIns="50800" bIns="50800" rtlCol="0" anchor="ctr"/>
            <a:lstStyle/>
            <a:p>
              <a:pPr algn="ctr">
                <a:lnSpc>
                  <a:spcPts val="3639"/>
                </a:lnSpc>
                <a:spcBef>
                  <a:spcPct val="0"/>
                </a:spcBef>
              </a:pPr>
              <a:r>
                <a:rPr lang="en-US" sz="2599" b="1">
                  <a:solidFill>
                    <a:srgbClr val="000000"/>
                  </a:solidFill>
                  <a:latin typeface="Canva Sans Bold"/>
                  <a:ea typeface="Canva Sans Bold"/>
                  <a:cs typeface="Canva Sans Bold"/>
                  <a:sym typeface="Canva Sans Bold"/>
                </a:rPr>
                <a:t>Different perspectives.</a:t>
              </a:r>
            </a:p>
          </p:txBody>
        </p:sp>
      </p:grpSp>
      <p:sp>
        <p:nvSpPr>
          <p:cNvPr id="19" name="TextBox 19"/>
          <p:cNvSpPr txBox="1"/>
          <p:nvPr/>
        </p:nvSpPr>
        <p:spPr>
          <a:xfrm>
            <a:off x="3402996" y="1258268"/>
            <a:ext cx="12102141" cy="973455"/>
          </a:xfrm>
          <a:prstGeom prst="rect">
            <a:avLst/>
          </a:prstGeom>
        </p:spPr>
        <p:txBody>
          <a:bodyPr lIns="0" tIns="0" rIns="0" bIns="0" rtlCol="0" anchor="t">
            <a:spAutoFit/>
          </a:bodyPr>
          <a:lstStyle/>
          <a:p>
            <a:pPr algn="ctr">
              <a:lnSpc>
                <a:spcPts val="7200"/>
              </a:lnSpc>
            </a:pPr>
            <a:r>
              <a:rPr lang="en-US" sz="7200" b="1">
                <a:solidFill>
                  <a:srgbClr val="FFFFFF"/>
                </a:solidFill>
                <a:latin typeface="HK Grotesk Bold"/>
                <a:ea typeface="HK Grotesk Bold"/>
                <a:cs typeface="HK Grotesk Bold"/>
                <a:sym typeface="HK Grotesk Bold"/>
              </a:rPr>
              <a:t>The Importance of Upstream</a:t>
            </a:r>
          </a:p>
        </p:txBody>
      </p:sp>
      <p:grpSp>
        <p:nvGrpSpPr>
          <p:cNvPr id="20" name="Group 20"/>
          <p:cNvGrpSpPr/>
          <p:nvPr/>
        </p:nvGrpSpPr>
        <p:grpSpPr>
          <a:xfrm>
            <a:off x="7016969" y="5068300"/>
            <a:ext cx="4254061" cy="1753426"/>
            <a:chOff x="0" y="0"/>
            <a:chExt cx="1120411" cy="461808"/>
          </a:xfrm>
        </p:grpSpPr>
        <p:sp>
          <p:nvSpPr>
            <p:cNvPr id="21" name="Freeform 21"/>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22" name="TextBox 22"/>
            <p:cNvSpPr txBox="1"/>
            <p:nvPr/>
          </p:nvSpPr>
          <p:spPr>
            <a:xfrm>
              <a:off x="0" y="-57150"/>
              <a:ext cx="1120411" cy="518958"/>
            </a:xfrm>
            <a:prstGeom prst="rect">
              <a:avLst/>
            </a:prstGeom>
          </p:spPr>
          <p:txBody>
            <a:bodyPr lIns="50800" tIns="50800" rIns="50800" bIns="50800" rtlCol="0" anchor="ctr"/>
            <a:lstStyle/>
            <a:p>
              <a:pPr algn="ctr">
                <a:lnSpc>
                  <a:spcPts val="3639"/>
                </a:lnSpc>
                <a:spcBef>
                  <a:spcPct val="0"/>
                </a:spcBef>
              </a:pPr>
              <a:r>
                <a:rPr lang="en-US" sz="2599" b="1">
                  <a:solidFill>
                    <a:srgbClr val="000000"/>
                  </a:solidFill>
                  <a:latin typeface="Canva Sans Bold"/>
                  <a:ea typeface="Canva Sans Bold"/>
                  <a:cs typeface="Canva Sans Bold"/>
                  <a:sym typeface="Canva Sans Bold"/>
                </a:rPr>
                <a:t>Open forum.</a:t>
              </a:r>
            </a:p>
          </p:txBody>
        </p:sp>
      </p:grpSp>
      <p:grpSp>
        <p:nvGrpSpPr>
          <p:cNvPr id="23" name="Group 23"/>
          <p:cNvGrpSpPr/>
          <p:nvPr/>
        </p:nvGrpSpPr>
        <p:grpSpPr>
          <a:xfrm>
            <a:off x="2180412" y="6821726"/>
            <a:ext cx="4254061" cy="1753426"/>
            <a:chOff x="0" y="0"/>
            <a:chExt cx="1120411" cy="461808"/>
          </a:xfrm>
        </p:grpSpPr>
        <p:sp>
          <p:nvSpPr>
            <p:cNvPr id="24" name="Freeform 24"/>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25" name="TextBox 25"/>
            <p:cNvSpPr txBox="1"/>
            <p:nvPr/>
          </p:nvSpPr>
          <p:spPr>
            <a:xfrm>
              <a:off x="0" y="-57150"/>
              <a:ext cx="1120411" cy="518958"/>
            </a:xfrm>
            <a:prstGeom prst="rect">
              <a:avLst/>
            </a:prstGeom>
          </p:spPr>
          <p:txBody>
            <a:bodyPr lIns="50800" tIns="50800" rIns="50800" bIns="50800" rtlCol="0" anchor="ctr"/>
            <a:lstStyle/>
            <a:p>
              <a:pPr algn="ctr">
                <a:lnSpc>
                  <a:spcPts val="3639"/>
                </a:lnSpc>
                <a:spcBef>
                  <a:spcPct val="0"/>
                </a:spcBef>
              </a:pPr>
              <a:r>
                <a:rPr lang="en-US" sz="2599" b="1">
                  <a:solidFill>
                    <a:srgbClr val="000000"/>
                  </a:solidFill>
                  <a:latin typeface="Canva Sans Bold"/>
                  <a:ea typeface="Canva Sans Bold"/>
                  <a:cs typeface="Canva Sans Bold"/>
                  <a:sym typeface="Canva Sans Bold"/>
                </a:rPr>
                <a:t>Solution and action-focused.</a:t>
              </a:r>
            </a:p>
          </p:txBody>
        </p:sp>
      </p:grpSp>
      <p:grpSp>
        <p:nvGrpSpPr>
          <p:cNvPr id="26" name="Group 26"/>
          <p:cNvGrpSpPr/>
          <p:nvPr/>
        </p:nvGrpSpPr>
        <p:grpSpPr>
          <a:xfrm>
            <a:off x="11894951" y="6821726"/>
            <a:ext cx="4254061" cy="1753426"/>
            <a:chOff x="0" y="0"/>
            <a:chExt cx="1120411" cy="461808"/>
          </a:xfrm>
        </p:grpSpPr>
        <p:sp>
          <p:nvSpPr>
            <p:cNvPr id="27" name="Freeform 27"/>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28" name="TextBox 28"/>
            <p:cNvSpPr txBox="1"/>
            <p:nvPr/>
          </p:nvSpPr>
          <p:spPr>
            <a:xfrm>
              <a:off x="0" y="-57150"/>
              <a:ext cx="1120411" cy="518958"/>
            </a:xfrm>
            <a:prstGeom prst="rect">
              <a:avLst/>
            </a:prstGeom>
          </p:spPr>
          <p:txBody>
            <a:bodyPr lIns="50800" tIns="50800" rIns="50800" bIns="50800" rtlCol="0" anchor="ctr"/>
            <a:lstStyle/>
            <a:p>
              <a:pPr algn="ctr">
                <a:lnSpc>
                  <a:spcPts val="3639"/>
                </a:lnSpc>
                <a:spcBef>
                  <a:spcPct val="0"/>
                </a:spcBef>
              </a:pPr>
              <a:r>
                <a:rPr lang="en-US" sz="2599" b="1">
                  <a:solidFill>
                    <a:srgbClr val="000000"/>
                  </a:solidFill>
                  <a:latin typeface="Canva Sans Bold"/>
                  <a:ea typeface="Canva Sans Bold"/>
                  <a:cs typeface="Canva Sans Bold"/>
                  <a:sym typeface="Canva Sans Bold"/>
                </a:rPr>
                <a:t>Connection with other community members.</a:t>
              </a:r>
            </a:p>
          </p:txBody>
        </p:sp>
      </p:grpSp>
      <p:grpSp>
        <p:nvGrpSpPr>
          <p:cNvPr id="29" name="Group 29"/>
          <p:cNvGrpSpPr/>
          <p:nvPr/>
        </p:nvGrpSpPr>
        <p:grpSpPr>
          <a:xfrm>
            <a:off x="11894951" y="3150258"/>
            <a:ext cx="4254061" cy="1753426"/>
            <a:chOff x="0" y="0"/>
            <a:chExt cx="1120411" cy="461808"/>
          </a:xfrm>
        </p:grpSpPr>
        <p:sp>
          <p:nvSpPr>
            <p:cNvPr id="30" name="Freeform 30"/>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31" name="TextBox 31"/>
            <p:cNvSpPr txBox="1"/>
            <p:nvPr/>
          </p:nvSpPr>
          <p:spPr>
            <a:xfrm>
              <a:off x="0" y="-47625"/>
              <a:ext cx="1120411" cy="509433"/>
            </a:xfrm>
            <a:prstGeom prst="rect">
              <a:avLst/>
            </a:prstGeom>
          </p:spPr>
          <p:txBody>
            <a:bodyPr lIns="50800" tIns="50800" rIns="50800" bIns="50800" rtlCol="0" anchor="ctr"/>
            <a:lstStyle/>
            <a:p>
              <a:pPr algn="ctr">
                <a:lnSpc>
                  <a:spcPts val="3219"/>
                </a:lnSpc>
                <a:spcBef>
                  <a:spcPct val="0"/>
                </a:spcBef>
              </a:pPr>
              <a:r>
                <a:rPr lang="en-US" sz="2299" b="1">
                  <a:solidFill>
                    <a:srgbClr val="000000"/>
                  </a:solidFill>
                  <a:latin typeface="Canva Sans Bold"/>
                  <a:ea typeface="Canva Sans Bold"/>
                  <a:cs typeface="Canva Sans Bold"/>
                  <a:sym typeface="Canva Sans Bold"/>
                </a:rPr>
                <a:t>Facilitation of conversation by a neutral third party.</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33" y="2203177"/>
            <a:ext cx="7246334" cy="1462888"/>
            <a:chOff x="0" y="0"/>
            <a:chExt cx="4329071" cy="785017"/>
          </a:xfrm>
        </p:grpSpPr>
        <p:sp>
          <p:nvSpPr>
            <p:cNvPr id="3" name="Freeform 3"/>
            <p:cNvSpPr/>
            <p:nvPr/>
          </p:nvSpPr>
          <p:spPr>
            <a:xfrm>
              <a:off x="0" y="0"/>
              <a:ext cx="4329071" cy="785017"/>
            </a:xfrm>
            <a:custGeom>
              <a:avLst/>
              <a:gdLst/>
              <a:ahLst/>
              <a:cxnLst/>
              <a:rect l="l" t="t" r="r" b="b"/>
              <a:pathLst>
                <a:path w="4329071" h="785017">
                  <a:moveTo>
                    <a:pt x="0" y="0"/>
                  </a:moveTo>
                  <a:lnTo>
                    <a:pt x="4329071" y="0"/>
                  </a:lnTo>
                  <a:lnTo>
                    <a:pt x="4329071" y="785017"/>
                  </a:lnTo>
                  <a:lnTo>
                    <a:pt x="0" y="785017"/>
                  </a:lnTo>
                  <a:close/>
                </a:path>
              </a:pathLst>
            </a:custGeom>
            <a:solidFill>
              <a:srgbClr val="04006D"/>
            </a:solidFill>
          </p:spPr>
        </p:sp>
      </p:grpSp>
      <p:grpSp>
        <p:nvGrpSpPr>
          <p:cNvPr id="7" name="Group 7"/>
          <p:cNvGrpSpPr/>
          <p:nvPr/>
        </p:nvGrpSpPr>
        <p:grpSpPr>
          <a:xfrm>
            <a:off x="6531029" y="2217723"/>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a:off x="-1" y="3680612"/>
            <a:ext cx="4215083" cy="1462888"/>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B0E6DB"/>
            </a:solidFill>
          </p:spPr>
        </p:sp>
      </p:grpSp>
      <p:grpSp>
        <p:nvGrpSpPr>
          <p:cNvPr id="13" name="Group 13"/>
          <p:cNvGrpSpPr/>
          <p:nvPr/>
        </p:nvGrpSpPr>
        <p:grpSpPr>
          <a:xfrm>
            <a:off x="3483639" y="3680612"/>
            <a:ext cx="1462888" cy="1462888"/>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15" name="Group 15"/>
          <p:cNvGrpSpPr/>
          <p:nvPr/>
        </p:nvGrpSpPr>
        <p:grpSpPr>
          <a:xfrm>
            <a:off x="0" y="0"/>
            <a:ext cx="5901096" cy="2217723"/>
            <a:chOff x="0" y="0"/>
            <a:chExt cx="2656262" cy="785017"/>
          </a:xfrm>
        </p:grpSpPr>
        <p:sp>
          <p:nvSpPr>
            <p:cNvPr id="16" name="Freeform 16"/>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17" name="Group 17"/>
          <p:cNvGrpSpPr/>
          <p:nvPr/>
        </p:nvGrpSpPr>
        <p:grpSpPr>
          <a:xfrm>
            <a:off x="4792235" y="0"/>
            <a:ext cx="2217723" cy="221772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8304646" y="722026"/>
            <a:ext cx="8276530" cy="1887855"/>
          </a:xfrm>
          <a:prstGeom prst="rect">
            <a:avLst/>
          </a:prstGeom>
        </p:spPr>
        <p:txBody>
          <a:bodyPr lIns="0" tIns="0" rIns="0" bIns="0" rtlCol="0" anchor="t">
            <a:spAutoFit/>
          </a:bodyPr>
          <a:lstStyle/>
          <a:p>
            <a:pPr algn="ctr">
              <a:lnSpc>
                <a:spcPts val="7200"/>
              </a:lnSpc>
            </a:pPr>
            <a:r>
              <a:rPr lang="en-US" sz="7200" b="1">
                <a:solidFill>
                  <a:srgbClr val="04006D"/>
                </a:solidFill>
                <a:latin typeface="HK Grotesk Bold"/>
                <a:ea typeface="HK Grotesk Bold"/>
                <a:cs typeface="HK Grotesk Bold"/>
                <a:sym typeface="HK Grotesk Bold"/>
              </a:rPr>
              <a:t>How to Access DBH Services</a:t>
            </a:r>
          </a:p>
        </p:txBody>
      </p:sp>
      <p:sp>
        <p:nvSpPr>
          <p:cNvPr id="20" name="TextBox 20"/>
          <p:cNvSpPr txBox="1"/>
          <p:nvPr/>
        </p:nvSpPr>
        <p:spPr>
          <a:xfrm>
            <a:off x="1101151" y="5870023"/>
            <a:ext cx="7382167" cy="1466957"/>
          </a:xfrm>
          <a:prstGeom prst="rect">
            <a:avLst/>
          </a:prstGeom>
        </p:spPr>
        <p:txBody>
          <a:bodyPr lIns="0" tIns="0" rIns="0" bIns="0" rtlCol="0" anchor="t">
            <a:spAutoFit/>
          </a:bodyPr>
          <a:lstStyle/>
          <a:p>
            <a:pPr algn="l">
              <a:lnSpc>
                <a:spcPts val="5880"/>
              </a:lnSpc>
            </a:pPr>
            <a:r>
              <a:rPr lang="en-US" sz="4200" b="1">
                <a:solidFill>
                  <a:srgbClr val="ED3432"/>
                </a:solidFill>
                <a:latin typeface="HK Grotesk Medium"/>
                <a:ea typeface="HK Grotesk Medium"/>
                <a:cs typeface="HK Grotesk Medium"/>
                <a:sym typeface="HK Grotesk Medium"/>
              </a:rPr>
              <a:t>Certified Community Behavioral Health Centers</a:t>
            </a:r>
          </a:p>
        </p:txBody>
      </p:sp>
      <p:sp>
        <p:nvSpPr>
          <p:cNvPr id="21" name="TextBox 21"/>
          <p:cNvSpPr txBox="1"/>
          <p:nvPr/>
        </p:nvSpPr>
        <p:spPr>
          <a:xfrm>
            <a:off x="8483318" y="2985927"/>
            <a:ext cx="2989990" cy="723001"/>
          </a:xfrm>
          <a:prstGeom prst="rect">
            <a:avLst/>
          </a:prstGeom>
        </p:spPr>
        <p:txBody>
          <a:bodyPr lIns="0" tIns="0" rIns="0" bIns="0" rtlCol="0" anchor="t">
            <a:spAutoFit/>
          </a:bodyPr>
          <a:lstStyle/>
          <a:p>
            <a:pPr algn="l">
              <a:lnSpc>
                <a:spcPts val="5880"/>
              </a:lnSpc>
            </a:pPr>
            <a:r>
              <a:rPr lang="en-US" sz="4200" b="1">
                <a:solidFill>
                  <a:srgbClr val="ED3432"/>
                </a:solidFill>
                <a:latin typeface="HK Grotesk Medium"/>
                <a:ea typeface="HK Grotesk Medium"/>
                <a:cs typeface="HK Grotesk Medium"/>
                <a:sym typeface="HK Grotesk Medium"/>
              </a:rPr>
              <a:t>YBHLS</a:t>
            </a:r>
          </a:p>
        </p:txBody>
      </p:sp>
      <p:sp>
        <p:nvSpPr>
          <p:cNvPr id="22" name="TextBox 22"/>
          <p:cNvSpPr txBox="1"/>
          <p:nvPr/>
        </p:nvSpPr>
        <p:spPr>
          <a:xfrm>
            <a:off x="14401531" y="2932587"/>
            <a:ext cx="2857769" cy="1466957"/>
          </a:xfrm>
          <a:prstGeom prst="rect">
            <a:avLst/>
          </a:prstGeom>
        </p:spPr>
        <p:txBody>
          <a:bodyPr lIns="0" tIns="0" rIns="0" bIns="0" rtlCol="0" anchor="t">
            <a:spAutoFit/>
          </a:bodyPr>
          <a:lstStyle/>
          <a:p>
            <a:pPr algn="l">
              <a:lnSpc>
                <a:spcPts val="5880"/>
              </a:lnSpc>
            </a:pPr>
            <a:r>
              <a:rPr lang="en-US" sz="4200" b="1">
                <a:solidFill>
                  <a:srgbClr val="ED3432"/>
                </a:solidFill>
                <a:latin typeface="HK Grotesk Medium"/>
                <a:ea typeface="HK Grotesk Medium"/>
                <a:cs typeface="HK Grotesk Medium"/>
                <a:sym typeface="HK Grotesk Medium"/>
              </a:rPr>
              <a:t>Crisis Services</a:t>
            </a:r>
          </a:p>
        </p:txBody>
      </p:sp>
      <p:sp>
        <p:nvSpPr>
          <p:cNvPr id="23" name="TextBox 23"/>
          <p:cNvSpPr txBox="1"/>
          <p:nvPr/>
        </p:nvSpPr>
        <p:spPr>
          <a:xfrm>
            <a:off x="13636505" y="4513663"/>
            <a:ext cx="3886469" cy="2360295"/>
          </a:xfrm>
          <a:prstGeom prst="rect">
            <a:avLst/>
          </a:prstGeom>
        </p:spPr>
        <p:txBody>
          <a:bodyPr lIns="0" tIns="0" rIns="0" bIns="0" rtlCol="0" anchor="t">
            <a:spAutoFit/>
          </a:bodyPr>
          <a:lstStyle/>
          <a:p>
            <a:pPr marL="582928" lvl="1" indent="-291464" algn="l">
              <a:lnSpc>
                <a:spcPts val="3779"/>
              </a:lnSpc>
              <a:buFont typeface="Arial"/>
              <a:buChar char="•"/>
            </a:pPr>
            <a:r>
              <a:rPr lang="en-US" sz="2699">
                <a:solidFill>
                  <a:srgbClr val="04006D"/>
                </a:solidFill>
                <a:latin typeface="HK Grotesk"/>
                <a:ea typeface="HK Grotesk"/>
                <a:cs typeface="HK Grotesk"/>
                <a:sym typeface="HK Grotesk"/>
              </a:rPr>
              <a:t>Full continuum of crisis services is open to everyone. Do not have to be engaged in services prior. </a:t>
            </a:r>
          </a:p>
        </p:txBody>
      </p:sp>
      <p:sp>
        <p:nvSpPr>
          <p:cNvPr id="24" name="TextBox 24"/>
          <p:cNvSpPr txBox="1"/>
          <p:nvPr/>
        </p:nvSpPr>
        <p:spPr>
          <a:xfrm>
            <a:off x="1285600" y="7544125"/>
            <a:ext cx="4889718" cy="2360295"/>
          </a:xfrm>
          <a:prstGeom prst="rect">
            <a:avLst/>
          </a:prstGeom>
        </p:spPr>
        <p:txBody>
          <a:bodyPr lIns="0" tIns="0" rIns="0" bIns="0" rtlCol="0" anchor="t">
            <a:spAutoFit/>
          </a:bodyPr>
          <a:lstStyle/>
          <a:p>
            <a:pPr marL="582928" lvl="1" indent="-291464" algn="l">
              <a:lnSpc>
                <a:spcPts val="3779"/>
              </a:lnSpc>
              <a:buFont typeface="Arial"/>
              <a:buChar char="•"/>
            </a:pPr>
            <a:r>
              <a:rPr lang="en-US" sz="2699">
                <a:solidFill>
                  <a:srgbClr val="04006D"/>
                </a:solidFill>
                <a:latin typeface="HK Grotesk"/>
                <a:ea typeface="HK Grotesk"/>
                <a:cs typeface="HK Grotesk"/>
                <a:sym typeface="HK Grotesk"/>
              </a:rPr>
              <a:t>Statewide</a:t>
            </a:r>
          </a:p>
          <a:p>
            <a:pPr marL="582928" lvl="1" indent="-291464" algn="l">
              <a:lnSpc>
                <a:spcPts val="3779"/>
              </a:lnSpc>
              <a:buFont typeface="Arial"/>
              <a:buChar char="•"/>
            </a:pPr>
            <a:r>
              <a:rPr lang="en-US" sz="2699" b="1">
                <a:solidFill>
                  <a:srgbClr val="04006D"/>
                </a:solidFill>
                <a:latin typeface="HK Grotesk Bold"/>
                <a:ea typeface="HK Grotesk Bold"/>
                <a:cs typeface="HK Grotesk Bold"/>
                <a:sym typeface="HK Grotesk Bold"/>
              </a:rPr>
              <a:t>Some </a:t>
            </a:r>
            <a:r>
              <a:rPr lang="en-US" sz="2699">
                <a:solidFill>
                  <a:srgbClr val="04006D"/>
                </a:solidFill>
                <a:latin typeface="HK Grotesk"/>
                <a:ea typeface="HK Grotesk"/>
                <a:cs typeface="HK Grotesk"/>
                <a:sym typeface="HK Grotesk"/>
              </a:rPr>
              <a:t>Provide Open Access</a:t>
            </a:r>
          </a:p>
          <a:p>
            <a:pPr marL="582928" lvl="1" indent="-291464" algn="l">
              <a:lnSpc>
                <a:spcPts val="3779"/>
              </a:lnSpc>
              <a:buFont typeface="Arial"/>
              <a:buChar char="•"/>
            </a:pPr>
            <a:r>
              <a:rPr lang="en-US" sz="2699">
                <a:solidFill>
                  <a:srgbClr val="04006D"/>
                </a:solidFill>
                <a:latin typeface="HK Grotesk"/>
                <a:ea typeface="HK Grotesk"/>
                <a:cs typeface="HK Grotesk"/>
                <a:sym typeface="HK Grotesk"/>
              </a:rPr>
              <a:t>Accepts Referrals for Services and Walk-Ins for Crisis Care</a:t>
            </a:r>
          </a:p>
        </p:txBody>
      </p:sp>
      <p:sp>
        <p:nvSpPr>
          <p:cNvPr id="25" name="TextBox 25"/>
          <p:cNvSpPr txBox="1"/>
          <p:nvPr/>
        </p:nvSpPr>
        <p:spPr>
          <a:xfrm>
            <a:off x="7993918" y="3795366"/>
            <a:ext cx="3886469" cy="3312795"/>
          </a:xfrm>
          <a:prstGeom prst="rect">
            <a:avLst/>
          </a:prstGeom>
        </p:spPr>
        <p:txBody>
          <a:bodyPr lIns="0" tIns="0" rIns="0" bIns="0" rtlCol="0" anchor="t">
            <a:spAutoFit/>
          </a:bodyPr>
          <a:lstStyle/>
          <a:p>
            <a:pPr marL="582928" lvl="1" indent="-291464" algn="l">
              <a:lnSpc>
                <a:spcPts val="3779"/>
              </a:lnSpc>
              <a:buFont typeface="Arial"/>
              <a:buChar char="•"/>
            </a:pPr>
            <a:r>
              <a:rPr lang="en-US" sz="2699">
                <a:solidFill>
                  <a:srgbClr val="04006D"/>
                </a:solidFill>
                <a:latin typeface="HK Grotesk"/>
                <a:ea typeface="HK Grotesk"/>
                <a:cs typeface="HK Grotesk"/>
                <a:sym typeface="HK Grotesk"/>
              </a:rPr>
              <a:t>Statewide</a:t>
            </a:r>
          </a:p>
          <a:p>
            <a:pPr marL="582928" lvl="1" indent="-291464" algn="l">
              <a:lnSpc>
                <a:spcPts val="3779"/>
              </a:lnSpc>
              <a:buFont typeface="Arial"/>
              <a:buChar char="•"/>
            </a:pPr>
            <a:r>
              <a:rPr lang="en-US" sz="2699">
                <a:solidFill>
                  <a:srgbClr val="04006D"/>
                </a:solidFill>
                <a:latin typeface="HK Grotesk"/>
                <a:ea typeface="HK Grotesk"/>
                <a:cs typeface="HK Grotesk"/>
                <a:sym typeface="HK Grotesk"/>
              </a:rPr>
              <a:t>Accepts Referrals from Schools, Law Enforcement, Juvenile Officers, and other youth-serving agencies.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947574" y="7627185"/>
            <a:ext cx="3856741"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3144500" y="5698815"/>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6" name="Group 6"/>
          <p:cNvGrpSpPr/>
          <p:nvPr/>
        </p:nvGrpSpPr>
        <p:grpSpPr>
          <a:xfrm rot="-5400000">
            <a:off x="12764435" y="6981159"/>
            <a:ext cx="5148794"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8" name="Group 8"/>
          <p:cNvGrpSpPr/>
          <p:nvPr/>
        </p:nvGrpSpPr>
        <p:grpSpPr>
          <a:xfrm rot="-5400000">
            <a:off x="12352540" y="7482094"/>
            <a:ext cx="5972585" cy="1462888"/>
            <a:chOff x="351790" y="351790"/>
            <a:chExt cx="2940050" cy="2954020"/>
          </a:xfrm>
        </p:grpSpPr>
        <p:sp>
          <p:nvSpPr>
            <p:cNvPr id="9" name="Freeform 9"/>
            <p:cNvSpPr/>
            <p:nvPr/>
          </p:nvSpPr>
          <p:spPr>
            <a:xfrm>
              <a:off x="16510" y="971857"/>
              <a:ext cx="12623757" cy="2163405"/>
            </a:xfrm>
            <a:custGeom>
              <a:avLst/>
              <a:gdLst/>
              <a:ahLst/>
              <a:cxnLst/>
              <a:rect l="l" t="t" r="r" b="b"/>
              <a:pathLst>
                <a:path w="12623757" h="2163405">
                  <a:moveTo>
                    <a:pt x="182880" y="1081702"/>
                  </a:moveTo>
                  <a:cubicBezTo>
                    <a:pt x="182880" y="1136334"/>
                    <a:pt x="142240" y="1180039"/>
                    <a:pt x="91440" y="1180039"/>
                  </a:cubicBezTo>
                  <a:cubicBezTo>
                    <a:pt x="40640" y="1180039"/>
                    <a:pt x="0" y="1136334"/>
                    <a:pt x="0" y="1081702"/>
                  </a:cubicBezTo>
                  <a:cubicBezTo>
                    <a:pt x="0" y="1027071"/>
                    <a:pt x="40640" y="983366"/>
                    <a:pt x="91440" y="983366"/>
                  </a:cubicBezTo>
                  <a:cubicBezTo>
                    <a:pt x="142240" y="983366"/>
                    <a:pt x="182880" y="1027071"/>
                    <a:pt x="182880" y="1081702"/>
                  </a:cubicBezTo>
                  <a:close/>
                  <a:moveTo>
                    <a:pt x="3506889" y="0"/>
                  </a:moveTo>
                  <a:cubicBezTo>
                    <a:pt x="3265702" y="0"/>
                    <a:pt x="3072752" y="43705"/>
                    <a:pt x="3072752" y="98336"/>
                  </a:cubicBezTo>
                  <a:cubicBezTo>
                    <a:pt x="3072752" y="152968"/>
                    <a:pt x="3265702" y="196673"/>
                    <a:pt x="3506889" y="196673"/>
                  </a:cubicBezTo>
                  <a:cubicBezTo>
                    <a:pt x="3748076" y="196673"/>
                    <a:pt x="3941026" y="152968"/>
                    <a:pt x="3941026" y="98336"/>
                  </a:cubicBezTo>
                  <a:cubicBezTo>
                    <a:pt x="3941026" y="43705"/>
                    <a:pt x="3748076" y="0"/>
                    <a:pt x="3506889" y="0"/>
                  </a:cubicBezTo>
                  <a:close/>
                  <a:moveTo>
                    <a:pt x="7848255" y="0"/>
                  </a:moveTo>
                  <a:cubicBezTo>
                    <a:pt x="7607068" y="0"/>
                    <a:pt x="7414119" y="43705"/>
                    <a:pt x="7414119" y="98336"/>
                  </a:cubicBezTo>
                  <a:cubicBezTo>
                    <a:pt x="7414119" y="152968"/>
                    <a:pt x="7607068" y="196673"/>
                    <a:pt x="7848255" y="196673"/>
                  </a:cubicBezTo>
                  <a:cubicBezTo>
                    <a:pt x="8089442" y="196673"/>
                    <a:pt x="8282391" y="152968"/>
                    <a:pt x="8282391" y="98336"/>
                  </a:cubicBezTo>
                  <a:cubicBezTo>
                    <a:pt x="8282391" y="43705"/>
                    <a:pt x="8083412" y="0"/>
                    <a:pt x="7848255" y="0"/>
                  </a:cubicBezTo>
                  <a:close/>
                  <a:moveTo>
                    <a:pt x="12189621" y="983366"/>
                  </a:moveTo>
                  <a:cubicBezTo>
                    <a:pt x="11948434" y="983366"/>
                    <a:pt x="11755485" y="1027071"/>
                    <a:pt x="11755485" y="1081702"/>
                  </a:cubicBezTo>
                  <a:cubicBezTo>
                    <a:pt x="11755485" y="1136334"/>
                    <a:pt x="11948434" y="1180039"/>
                    <a:pt x="12189621" y="1180039"/>
                  </a:cubicBezTo>
                  <a:cubicBezTo>
                    <a:pt x="12430808" y="1180039"/>
                    <a:pt x="12623757" y="1136334"/>
                    <a:pt x="12623757" y="1081702"/>
                  </a:cubicBezTo>
                  <a:cubicBezTo>
                    <a:pt x="12623757" y="1027071"/>
                    <a:pt x="12430808" y="983366"/>
                    <a:pt x="12189621" y="983366"/>
                  </a:cubicBezTo>
                  <a:close/>
                  <a:moveTo>
                    <a:pt x="7848255" y="1966731"/>
                  </a:moveTo>
                  <a:cubicBezTo>
                    <a:pt x="7607068" y="1966731"/>
                    <a:pt x="7414119" y="2010437"/>
                    <a:pt x="7414119" y="2065068"/>
                  </a:cubicBezTo>
                  <a:cubicBezTo>
                    <a:pt x="7414119" y="2119699"/>
                    <a:pt x="7607068" y="2163405"/>
                    <a:pt x="7848255" y="2163405"/>
                  </a:cubicBezTo>
                  <a:cubicBezTo>
                    <a:pt x="8089442" y="2163405"/>
                    <a:pt x="8282391" y="2119699"/>
                    <a:pt x="8282391" y="2065068"/>
                  </a:cubicBezTo>
                  <a:cubicBezTo>
                    <a:pt x="8282391" y="2010437"/>
                    <a:pt x="8083412" y="1966731"/>
                    <a:pt x="7848255" y="1966731"/>
                  </a:cubicBezTo>
                  <a:close/>
                </a:path>
              </a:pathLst>
            </a:custGeom>
            <a:solidFill>
              <a:srgbClr val="FFFFFF"/>
            </a:solidFill>
          </p:spPr>
        </p:sp>
        <p:sp>
          <p:nvSpPr>
            <p:cNvPr id="10" name="Freeform 10"/>
            <p:cNvSpPr/>
            <p:nvPr/>
          </p:nvSpPr>
          <p:spPr>
            <a:xfrm>
              <a:off x="0" y="0"/>
              <a:ext cx="12640267" cy="3150285"/>
            </a:xfrm>
            <a:custGeom>
              <a:avLst/>
              <a:gdLst/>
              <a:ahLst/>
              <a:cxnLst/>
              <a:rect l="l" t="t" r="r" b="b"/>
              <a:pathLst>
                <a:path w="12640267" h="3150285">
                  <a:moveTo>
                    <a:pt x="12628208" y="1003270"/>
                  </a:moveTo>
                  <a:lnTo>
                    <a:pt x="12332753" y="1070193"/>
                  </a:lnTo>
                  <a:lnTo>
                    <a:pt x="12628208" y="1137117"/>
                  </a:lnTo>
                  <a:lnTo>
                    <a:pt x="12501584" y="1165798"/>
                  </a:lnTo>
                  <a:lnTo>
                    <a:pt x="12206131" y="1098875"/>
                  </a:lnTo>
                  <a:lnTo>
                    <a:pt x="11916706" y="1165798"/>
                  </a:lnTo>
                  <a:lnTo>
                    <a:pt x="11790083" y="1137117"/>
                  </a:lnTo>
                  <a:lnTo>
                    <a:pt x="12085538" y="1070193"/>
                  </a:lnTo>
                  <a:lnTo>
                    <a:pt x="11790083" y="1003270"/>
                  </a:lnTo>
                  <a:lnTo>
                    <a:pt x="11916706" y="974588"/>
                  </a:lnTo>
                  <a:lnTo>
                    <a:pt x="12206131" y="1041512"/>
                  </a:lnTo>
                  <a:lnTo>
                    <a:pt x="12501584" y="974588"/>
                  </a:lnTo>
                  <a:lnTo>
                    <a:pt x="12628208" y="1003270"/>
                  </a:lnTo>
                  <a:close/>
                  <a:moveTo>
                    <a:pt x="11759935" y="106680"/>
                  </a:moveTo>
                  <a:cubicBezTo>
                    <a:pt x="11759935" y="55880"/>
                    <a:pt x="11952884" y="15240"/>
                    <a:pt x="12194072" y="15240"/>
                  </a:cubicBezTo>
                  <a:cubicBezTo>
                    <a:pt x="12435259" y="15240"/>
                    <a:pt x="12628208" y="55880"/>
                    <a:pt x="12628208" y="106680"/>
                  </a:cubicBezTo>
                  <a:cubicBezTo>
                    <a:pt x="12628208" y="157480"/>
                    <a:pt x="12435259" y="198120"/>
                    <a:pt x="12194072" y="198120"/>
                  </a:cubicBezTo>
                  <a:cubicBezTo>
                    <a:pt x="11952884" y="198120"/>
                    <a:pt x="11759935" y="157480"/>
                    <a:pt x="11759935" y="106680"/>
                  </a:cubicBezTo>
                  <a:close/>
                  <a:moveTo>
                    <a:pt x="11940825" y="106680"/>
                  </a:moveTo>
                  <a:cubicBezTo>
                    <a:pt x="11940825" y="135890"/>
                    <a:pt x="12055389" y="160020"/>
                    <a:pt x="12194072" y="160020"/>
                  </a:cubicBezTo>
                  <a:cubicBezTo>
                    <a:pt x="12332754" y="160020"/>
                    <a:pt x="12447318" y="135890"/>
                    <a:pt x="12447318" y="106680"/>
                  </a:cubicBezTo>
                  <a:cubicBezTo>
                    <a:pt x="12447318" y="77470"/>
                    <a:pt x="12332754" y="53340"/>
                    <a:pt x="12194072" y="53340"/>
                  </a:cubicBezTo>
                  <a:cubicBezTo>
                    <a:pt x="12055389" y="53340"/>
                    <a:pt x="11940825" y="77470"/>
                    <a:pt x="11940825" y="106680"/>
                  </a:cubicBezTo>
                  <a:close/>
                  <a:moveTo>
                    <a:pt x="13970" y="1070193"/>
                  </a:moveTo>
                  <a:cubicBezTo>
                    <a:pt x="13970" y="1015562"/>
                    <a:pt x="54610" y="971857"/>
                    <a:pt x="105410" y="971857"/>
                  </a:cubicBezTo>
                  <a:cubicBezTo>
                    <a:pt x="156210" y="971857"/>
                    <a:pt x="196850" y="1015562"/>
                    <a:pt x="196850" y="1070193"/>
                  </a:cubicBezTo>
                  <a:cubicBezTo>
                    <a:pt x="196850" y="1124825"/>
                    <a:pt x="156210" y="1168530"/>
                    <a:pt x="105410" y="1168530"/>
                  </a:cubicBezTo>
                  <a:cubicBezTo>
                    <a:pt x="54610" y="1168530"/>
                    <a:pt x="13970" y="1124825"/>
                    <a:pt x="13970" y="1070193"/>
                  </a:cubicBezTo>
                  <a:close/>
                  <a:moveTo>
                    <a:pt x="52070" y="1070193"/>
                  </a:moveTo>
                  <a:cubicBezTo>
                    <a:pt x="52070" y="1101606"/>
                    <a:pt x="76200" y="1127556"/>
                    <a:pt x="105410" y="1127556"/>
                  </a:cubicBezTo>
                  <a:cubicBezTo>
                    <a:pt x="134620" y="1127556"/>
                    <a:pt x="158750" y="1101606"/>
                    <a:pt x="158750" y="1070193"/>
                  </a:cubicBezTo>
                  <a:cubicBezTo>
                    <a:pt x="158750" y="1038780"/>
                    <a:pt x="134620" y="1012830"/>
                    <a:pt x="105410" y="1012830"/>
                  </a:cubicBezTo>
                  <a:cubicBezTo>
                    <a:pt x="76200" y="1012830"/>
                    <a:pt x="52070" y="1038780"/>
                    <a:pt x="52070" y="1070193"/>
                  </a:cubicBezTo>
                  <a:close/>
                  <a:moveTo>
                    <a:pt x="125730" y="2922199"/>
                  </a:moveTo>
                  <a:lnTo>
                    <a:pt x="87630" y="2922199"/>
                  </a:lnTo>
                  <a:lnTo>
                    <a:pt x="87630" y="3016438"/>
                  </a:lnTo>
                  <a:lnTo>
                    <a:pt x="0" y="3016438"/>
                  </a:lnTo>
                  <a:lnTo>
                    <a:pt x="0" y="3057412"/>
                  </a:lnTo>
                  <a:lnTo>
                    <a:pt x="86360" y="3057412"/>
                  </a:lnTo>
                  <a:lnTo>
                    <a:pt x="86360" y="3150285"/>
                  </a:lnTo>
                  <a:lnTo>
                    <a:pt x="124460" y="3150285"/>
                  </a:lnTo>
                  <a:lnTo>
                    <a:pt x="124460" y="3056046"/>
                  </a:lnTo>
                  <a:lnTo>
                    <a:pt x="212090" y="3056046"/>
                  </a:lnTo>
                  <a:lnTo>
                    <a:pt x="212090" y="3015073"/>
                  </a:lnTo>
                  <a:lnTo>
                    <a:pt x="125730" y="3015073"/>
                  </a:lnTo>
                  <a:lnTo>
                    <a:pt x="125730" y="2922199"/>
                  </a:lnTo>
                  <a:close/>
                  <a:moveTo>
                    <a:pt x="46990" y="195580"/>
                  </a:moveTo>
                  <a:lnTo>
                    <a:pt x="109220" y="133350"/>
                  </a:lnTo>
                  <a:lnTo>
                    <a:pt x="171450" y="195580"/>
                  </a:lnTo>
                  <a:lnTo>
                    <a:pt x="196850" y="168910"/>
                  </a:lnTo>
                  <a:lnTo>
                    <a:pt x="135890" y="106680"/>
                  </a:lnTo>
                  <a:lnTo>
                    <a:pt x="196850" y="44450"/>
                  </a:lnTo>
                  <a:lnTo>
                    <a:pt x="170180" y="17780"/>
                  </a:lnTo>
                  <a:lnTo>
                    <a:pt x="109220" y="80010"/>
                  </a:lnTo>
                  <a:lnTo>
                    <a:pt x="48260" y="17780"/>
                  </a:lnTo>
                  <a:lnTo>
                    <a:pt x="21590" y="44450"/>
                  </a:lnTo>
                  <a:lnTo>
                    <a:pt x="82550" y="105410"/>
                  </a:lnTo>
                  <a:lnTo>
                    <a:pt x="20320" y="168910"/>
                  </a:lnTo>
                  <a:lnTo>
                    <a:pt x="46990" y="195580"/>
                  </a:lnTo>
                  <a:close/>
                  <a:moveTo>
                    <a:pt x="12640267" y="3036925"/>
                  </a:moveTo>
                  <a:cubicBezTo>
                    <a:pt x="12640267" y="3091556"/>
                    <a:pt x="12447319" y="3135262"/>
                    <a:pt x="12206132" y="3135262"/>
                  </a:cubicBezTo>
                  <a:cubicBezTo>
                    <a:pt x="11964945" y="3135262"/>
                    <a:pt x="11771995" y="3091556"/>
                    <a:pt x="11771995" y="3036925"/>
                  </a:cubicBezTo>
                  <a:cubicBezTo>
                    <a:pt x="11771995" y="2982294"/>
                    <a:pt x="11964945" y="2938588"/>
                    <a:pt x="12206132" y="2938588"/>
                  </a:cubicBezTo>
                  <a:cubicBezTo>
                    <a:pt x="12447318" y="2938588"/>
                    <a:pt x="12640267" y="2982294"/>
                    <a:pt x="12640267" y="3036925"/>
                  </a:cubicBezTo>
                  <a:close/>
                  <a:moveTo>
                    <a:pt x="12459377" y="3036925"/>
                  </a:moveTo>
                  <a:cubicBezTo>
                    <a:pt x="12459377" y="3005512"/>
                    <a:pt x="12344813" y="2979562"/>
                    <a:pt x="12206132" y="2979562"/>
                  </a:cubicBezTo>
                  <a:cubicBezTo>
                    <a:pt x="12067449" y="2979562"/>
                    <a:pt x="11952884" y="3005512"/>
                    <a:pt x="11952884" y="3036925"/>
                  </a:cubicBezTo>
                  <a:cubicBezTo>
                    <a:pt x="11952884" y="3068338"/>
                    <a:pt x="12067449" y="3094288"/>
                    <a:pt x="12206132" y="3094288"/>
                  </a:cubicBezTo>
                  <a:cubicBezTo>
                    <a:pt x="12344813" y="3094288"/>
                    <a:pt x="12459377" y="3068338"/>
                    <a:pt x="12459377" y="3036925"/>
                  </a:cubicBezTo>
                  <a:close/>
                  <a:moveTo>
                    <a:pt x="8154190" y="1957954"/>
                  </a:moveTo>
                  <a:lnTo>
                    <a:pt x="7858735" y="2024878"/>
                  </a:lnTo>
                  <a:lnTo>
                    <a:pt x="7569311" y="1957954"/>
                  </a:lnTo>
                  <a:lnTo>
                    <a:pt x="7442688" y="1986636"/>
                  </a:lnTo>
                  <a:lnTo>
                    <a:pt x="7738142" y="2053559"/>
                  </a:lnTo>
                  <a:lnTo>
                    <a:pt x="7442688" y="2120483"/>
                  </a:lnTo>
                  <a:lnTo>
                    <a:pt x="7569311" y="2149164"/>
                  </a:lnTo>
                  <a:lnTo>
                    <a:pt x="7858735" y="2082241"/>
                  </a:lnTo>
                  <a:lnTo>
                    <a:pt x="8154190" y="2149164"/>
                  </a:lnTo>
                  <a:lnTo>
                    <a:pt x="8280812" y="2120483"/>
                  </a:lnTo>
                  <a:lnTo>
                    <a:pt x="7985358" y="2053559"/>
                  </a:lnTo>
                  <a:lnTo>
                    <a:pt x="8280812" y="1986636"/>
                  </a:lnTo>
                  <a:lnTo>
                    <a:pt x="8154190" y="1957954"/>
                  </a:lnTo>
                  <a:close/>
                  <a:moveTo>
                    <a:pt x="7955210" y="0"/>
                  </a:moveTo>
                  <a:lnTo>
                    <a:pt x="7774320" y="0"/>
                  </a:lnTo>
                  <a:lnTo>
                    <a:pt x="7774320" y="87630"/>
                  </a:lnTo>
                  <a:lnTo>
                    <a:pt x="7364302" y="87630"/>
                  </a:lnTo>
                  <a:lnTo>
                    <a:pt x="7364302" y="125730"/>
                  </a:lnTo>
                  <a:lnTo>
                    <a:pt x="7768289" y="125730"/>
                  </a:lnTo>
                  <a:lnTo>
                    <a:pt x="7768289" y="212090"/>
                  </a:lnTo>
                  <a:lnTo>
                    <a:pt x="7949180" y="212090"/>
                  </a:lnTo>
                  <a:lnTo>
                    <a:pt x="7949180" y="124460"/>
                  </a:lnTo>
                  <a:lnTo>
                    <a:pt x="8371257" y="124460"/>
                  </a:lnTo>
                  <a:lnTo>
                    <a:pt x="8371257" y="86360"/>
                  </a:lnTo>
                  <a:lnTo>
                    <a:pt x="7955210" y="86360"/>
                  </a:lnTo>
                  <a:lnTo>
                    <a:pt x="7955210" y="0"/>
                  </a:lnTo>
                  <a:close/>
                  <a:moveTo>
                    <a:pt x="3957536" y="2053559"/>
                  </a:moveTo>
                  <a:cubicBezTo>
                    <a:pt x="3957536" y="2108191"/>
                    <a:pt x="3764586" y="2151896"/>
                    <a:pt x="3523399" y="2151896"/>
                  </a:cubicBezTo>
                  <a:cubicBezTo>
                    <a:pt x="3282212" y="2151896"/>
                    <a:pt x="3089262" y="2108191"/>
                    <a:pt x="3089262" y="2053559"/>
                  </a:cubicBezTo>
                  <a:cubicBezTo>
                    <a:pt x="3089262" y="1998928"/>
                    <a:pt x="3282212" y="1955223"/>
                    <a:pt x="3523399" y="1955223"/>
                  </a:cubicBezTo>
                  <a:cubicBezTo>
                    <a:pt x="3764586" y="1955223"/>
                    <a:pt x="3957536" y="1998928"/>
                    <a:pt x="3957536" y="2053559"/>
                  </a:cubicBezTo>
                  <a:close/>
                  <a:moveTo>
                    <a:pt x="3776645" y="2053559"/>
                  </a:moveTo>
                  <a:cubicBezTo>
                    <a:pt x="3776645" y="2022146"/>
                    <a:pt x="3662082" y="1996196"/>
                    <a:pt x="3523399" y="1996196"/>
                  </a:cubicBezTo>
                  <a:cubicBezTo>
                    <a:pt x="3384716" y="1996196"/>
                    <a:pt x="3270152" y="2022146"/>
                    <a:pt x="3270152" y="2053559"/>
                  </a:cubicBezTo>
                  <a:cubicBezTo>
                    <a:pt x="3270152" y="2084972"/>
                    <a:pt x="3384716" y="2110922"/>
                    <a:pt x="3523399" y="2110922"/>
                  </a:cubicBezTo>
                  <a:cubicBezTo>
                    <a:pt x="3662082" y="2110922"/>
                    <a:pt x="3776645" y="2084972"/>
                    <a:pt x="3776645" y="2053559"/>
                  </a:cubicBezTo>
                  <a:close/>
                  <a:moveTo>
                    <a:pt x="3969595" y="106680"/>
                  </a:moveTo>
                  <a:cubicBezTo>
                    <a:pt x="3969595" y="157480"/>
                    <a:pt x="3776645" y="198120"/>
                    <a:pt x="3535458" y="198120"/>
                  </a:cubicBezTo>
                  <a:cubicBezTo>
                    <a:pt x="3294271" y="198120"/>
                    <a:pt x="3101322" y="157480"/>
                    <a:pt x="3101322" y="106680"/>
                  </a:cubicBezTo>
                  <a:cubicBezTo>
                    <a:pt x="3101322" y="55880"/>
                    <a:pt x="3300301" y="15240"/>
                    <a:pt x="3535458" y="15240"/>
                  </a:cubicBezTo>
                  <a:cubicBezTo>
                    <a:pt x="3776645" y="15240"/>
                    <a:pt x="3969595" y="55880"/>
                    <a:pt x="3969595" y="106680"/>
                  </a:cubicBezTo>
                  <a:close/>
                  <a:moveTo>
                    <a:pt x="3788705" y="106680"/>
                  </a:moveTo>
                  <a:cubicBezTo>
                    <a:pt x="3788705" y="77470"/>
                    <a:pt x="3674141" y="53340"/>
                    <a:pt x="3535458" y="53340"/>
                  </a:cubicBezTo>
                  <a:cubicBezTo>
                    <a:pt x="3396776" y="53340"/>
                    <a:pt x="3282212" y="77470"/>
                    <a:pt x="3282212" y="106680"/>
                  </a:cubicBezTo>
                  <a:cubicBezTo>
                    <a:pt x="3282212" y="135890"/>
                    <a:pt x="3396776" y="160020"/>
                    <a:pt x="3535458" y="160020"/>
                  </a:cubicBezTo>
                  <a:cubicBezTo>
                    <a:pt x="3674141" y="160020"/>
                    <a:pt x="3788705" y="135890"/>
                    <a:pt x="3788705" y="106680"/>
                  </a:cubicBezTo>
                  <a:close/>
                  <a:moveTo>
                    <a:pt x="3818853" y="2939954"/>
                  </a:moveTo>
                  <a:lnTo>
                    <a:pt x="3529429" y="3006878"/>
                  </a:lnTo>
                  <a:lnTo>
                    <a:pt x="3233975" y="2939954"/>
                  </a:lnTo>
                  <a:lnTo>
                    <a:pt x="3107351" y="2968635"/>
                  </a:lnTo>
                  <a:lnTo>
                    <a:pt x="3402805" y="3035559"/>
                  </a:lnTo>
                  <a:lnTo>
                    <a:pt x="3107351" y="3102483"/>
                  </a:lnTo>
                  <a:lnTo>
                    <a:pt x="3233975" y="3131164"/>
                  </a:lnTo>
                  <a:lnTo>
                    <a:pt x="3529429" y="3064240"/>
                  </a:lnTo>
                  <a:lnTo>
                    <a:pt x="3818853" y="3131164"/>
                  </a:lnTo>
                  <a:lnTo>
                    <a:pt x="3945476" y="3102483"/>
                  </a:lnTo>
                  <a:lnTo>
                    <a:pt x="3650022" y="3035559"/>
                  </a:lnTo>
                  <a:lnTo>
                    <a:pt x="3945476" y="2968635"/>
                  </a:lnTo>
                  <a:lnTo>
                    <a:pt x="3818853" y="2939954"/>
                  </a:lnTo>
                  <a:close/>
                </a:path>
              </a:pathLst>
            </a:custGeom>
            <a:solidFill>
              <a:srgbClr val="FFFFFF"/>
            </a:solidFill>
          </p:spPr>
        </p:sp>
      </p:grpSp>
      <p:grpSp>
        <p:nvGrpSpPr>
          <p:cNvPr id="11" name="Group 11"/>
          <p:cNvGrpSpPr/>
          <p:nvPr/>
        </p:nvGrpSpPr>
        <p:grpSpPr>
          <a:xfrm rot="-5400000">
            <a:off x="14607388" y="4406761"/>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3" name="Group 13"/>
          <p:cNvGrpSpPr/>
          <p:nvPr/>
        </p:nvGrpSpPr>
        <p:grpSpPr>
          <a:xfrm rot="-5400000">
            <a:off x="13355063" y="5354062"/>
            <a:ext cx="7648153" cy="2217723"/>
            <a:chOff x="0" y="0"/>
            <a:chExt cx="2798598" cy="785017"/>
          </a:xfrm>
        </p:grpSpPr>
        <p:sp>
          <p:nvSpPr>
            <p:cNvPr id="14" name="Freeform 14"/>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04006D"/>
            </a:solidFill>
          </p:spPr>
        </p:sp>
      </p:grpSp>
      <p:grpSp>
        <p:nvGrpSpPr>
          <p:cNvPr id="15" name="Group 15"/>
          <p:cNvGrpSpPr/>
          <p:nvPr/>
        </p:nvGrpSpPr>
        <p:grpSpPr>
          <a:xfrm rot="-5400000">
            <a:off x="16070277" y="1529985"/>
            <a:ext cx="2217723" cy="221772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1399340" y="857604"/>
            <a:ext cx="9826620" cy="1887855"/>
          </a:xfrm>
          <a:prstGeom prst="rect">
            <a:avLst/>
          </a:prstGeom>
        </p:spPr>
        <p:txBody>
          <a:bodyPr lIns="0" tIns="0" rIns="0" bIns="0" rtlCol="0" anchor="t">
            <a:spAutoFit/>
          </a:bodyPr>
          <a:lstStyle/>
          <a:p>
            <a:pPr algn="ctr">
              <a:lnSpc>
                <a:spcPts val="7200"/>
              </a:lnSpc>
            </a:pPr>
            <a:r>
              <a:rPr lang="en-US" sz="7200" b="1">
                <a:solidFill>
                  <a:srgbClr val="04006D"/>
                </a:solidFill>
                <a:latin typeface="HK Grotesk Bold"/>
                <a:ea typeface="HK Grotesk Bold"/>
                <a:cs typeface="HK Grotesk Bold"/>
                <a:sym typeface="HK Grotesk Bold"/>
              </a:rPr>
              <a:t>Want to attend an Upstream Mapping?</a:t>
            </a:r>
          </a:p>
        </p:txBody>
      </p:sp>
      <p:sp>
        <p:nvSpPr>
          <p:cNvPr id="20" name="TextBox 20"/>
          <p:cNvSpPr txBox="1"/>
          <p:nvPr/>
        </p:nvSpPr>
        <p:spPr>
          <a:xfrm>
            <a:off x="882596" y="3924300"/>
            <a:ext cx="10860107" cy="4201022"/>
          </a:xfrm>
          <a:prstGeom prst="rect">
            <a:avLst/>
          </a:prstGeom>
        </p:spPr>
        <p:txBody>
          <a:bodyPr wrap="square" lIns="0" tIns="0" rIns="0" bIns="0" rtlCol="0" anchor="t">
            <a:spAutoFit/>
          </a:bodyPr>
          <a:lstStyle/>
          <a:p>
            <a:pPr algn="ctr">
              <a:lnSpc>
                <a:spcPts val="6580"/>
              </a:lnSpc>
            </a:pPr>
            <a:r>
              <a:rPr lang="en-US" sz="4700" dirty="0">
                <a:solidFill>
                  <a:srgbClr val="000000"/>
                </a:solidFill>
                <a:latin typeface="HK Grotesk"/>
                <a:ea typeface="HK Grotesk"/>
                <a:cs typeface="HK Grotesk"/>
                <a:sym typeface="HK Grotesk"/>
              </a:rPr>
              <a:t>Daisy Ellis</a:t>
            </a:r>
          </a:p>
          <a:p>
            <a:pPr algn="ctr">
              <a:lnSpc>
                <a:spcPts val="6580"/>
              </a:lnSpc>
            </a:pPr>
            <a:r>
              <a:rPr lang="en-US" sz="4700" dirty="0">
                <a:solidFill>
                  <a:srgbClr val="000000"/>
                </a:solidFill>
                <a:latin typeface="HK Grotesk"/>
                <a:ea typeface="HK Grotesk"/>
                <a:cs typeface="HK Grotesk"/>
                <a:sym typeface="HK Grotesk"/>
              </a:rPr>
              <a:t>Youth Services &amp; Referral Manager</a:t>
            </a:r>
          </a:p>
          <a:p>
            <a:pPr algn="ctr">
              <a:lnSpc>
                <a:spcPts val="6580"/>
              </a:lnSpc>
            </a:pPr>
            <a:r>
              <a:rPr lang="en-US" sz="4700" dirty="0">
                <a:solidFill>
                  <a:srgbClr val="000000"/>
                </a:solidFill>
                <a:latin typeface="HK Grotesk"/>
                <a:ea typeface="HK Grotesk"/>
                <a:cs typeface="HK Grotesk"/>
                <a:sym typeface="HK Grotesk"/>
              </a:rPr>
              <a:t>Missouri Behavioral Health Council</a:t>
            </a:r>
          </a:p>
          <a:p>
            <a:pPr algn="ctr">
              <a:lnSpc>
                <a:spcPts val="6580"/>
              </a:lnSpc>
            </a:pPr>
            <a:r>
              <a:rPr lang="en-US" sz="4700" dirty="0">
                <a:solidFill>
                  <a:srgbClr val="000000"/>
                </a:solidFill>
                <a:latin typeface="HK Grotesk"/>
                <a:ea typeface="HK Grotesk"/>
                <a:cs typeface="HK Grotesk"/>
                <a:sym typeface="HK Grotesk"/>
              </a:rPr>
              <a:t>dellis@mobhc.org</a:t>
            </a:r>
          </a:p>
          <a:p>
            <a:pPr algn="ctr">
              <a:lnSpc>
                <a:spcPts val="6580"/>
              </a:lnSpc>
              <a:spcBef>
                <a:spcPct val="0"/>
              </a:spcBef>
            </a:pPr>
            <a:r>
              <a:rPr lang="en-US" sz="4700" dirty="0">
                <a:solidFill>
                  <a:srgbClr val="000000"/>
                </a:solidFill>
                <a:latin typeface="HK Grotesk"/>
                <a:ea typeface="HK Grotesk"/>
                <a:cs typeface="HK Grotesk"/>
                <a:sym typeface="HK Grotesk"/>
              </a:rPr>
              <a:t>573-634-4626 x 127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17723"/>
            <a:ext cx="7262474" cy="1462888"/>
            <a:chOff x="0" y="0"/>
            <a:chExt cx="4329071" cy="785017"/>
          </a:xfrm>
        </p:grpSpPr>
        <p:sp>
          <p:nvSpPr>
            <p:cNvPr id="3" name="Freeform 3"/>
            <p:cNvSpPr/>
            <p:nvPr/>
          </p:nvSpPr>
          <p:spPr>
            <a:xfrm>
              <a:off x="0" y="0"/>
              <a:ext cx="4329071" cy="785017"/>
            </a:xfrm>
            <a:custGeom>
              <a:avLst/>
              <a:gdLst/>
              <a:ahLst/>
              <a:cxnLst/>
              <a:rect l="l" t="t" r="r" b="b"/>
              <a:pathLst>
                <a:path w="4329071" h="785017">
                  <a:moveTo>
                    <a:pt x="0" y="0"/>
                  </a:moveTo>
                  <a:lnTo>
                    <a:pt x="4329071" y="0"/>
                  </a:lnTo>
                  <a:lnTo>
                    <a:pt x="4329071" y="785017"/>
                  </a:lnTo>
                  <a:lnTo>
                    <a:pt x="0" y="785017"/>
                  </a:lnTo>
                  <a:close/>
                </a:path>
              </a:pathLst>
            </a:custGeom>
            <a:solidFill>
              <a:srgbClr val="04006D"/>
            </a:solidFill>
          </p:spPr>
        </p:sp>
      </p:grpSp>
      <p:grpSp>
        <p:nvGrpSpPr>
          <p:cNvPr id="7" name="Group 7"/>
          <p:cNvGrpSpPr/>
          <p:nvPr/>
        </p:nvGrpSpPr>
        <p:grpSpPr>
          <a:xfrm>
            <a:off x="6531029" y="2217723"/>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a:off x="-1" y="3680612"/>
            <a:ext cx="4215083" cy="1462888"/>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B0E6DB"/>
            </a:solidFill>
          </p:spPr>
        </p:sp>
      </p:grpSp>
      <p:grpSp>
        <p:nvGrpSpPr>
          <p:cNvPr id="13" name="Group 13"/>
          <p:cNvGrpSpPr/>
          <p:nvPr/>
        </p:nvGrpSpPr>
        <p:grpSpPr>
          <a:xfrm>
            <a:off x="3483639" y="3680612"/>
            <a:ext cx="1462888" cy="1462888"/>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15" name="Group 15"/>
          <p:cNvGrpSpPr/>
          <p:nvPr/>
        </p:nvGrpSpPr>
        <p:grpSpPr>
          <a:xfrm>
            <a:off x="-1" y="0"/>
            <a:ext cx="5901097" cy="2217723"/>
            <a:chOff x="0" y="0"/>
            <a:chExt cx="2656262" cy="785017"/>
          </a:xfrm>
        </p:grpSpPr>
        <p:sp>
          <p:nvSpPr>
            <p:cNvPr id="16" name="Freeform 16"/>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17" name="Group 17"/>
          <p:cNvGrpSpPr/>
          <p:nvPr/>
        </p:nvGrpSpPr>
        <p:grpSpPr>
          <a:xfrm>
            <a:off x="4792235" y="0"/>
            <a:ext cx="2217723" cy="221772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8304646" y="1179226"/>
            <a:ext cx="8276530" cy="1892569"/>
          </a:xfrm>
          <a:prstGeom prst="rect">
            <a:avLst/>
          </a:prstGeom>
        </p:spPr>
        <p:txBody>
          <a:bodyPr lIns="0" tIns="0" rIns="0" bIns="0" rtlCol="0" anchor="t">
            <a:spAutoFit/>
          </a:bodyPr>
          <a:lstStyle/>
          <a:p>
            <a:pPr algn="ctr">
              <a:lnSpc>
                <a:spcPts val="7200"/>
              </a:lnSpc>
            </a:pPr>
            <a:r>
              <a:rPr lang="en-US" sz="7200" b="1" dirty="0">
                <a:solidFill>
                  <a:srgbClr val="04006D"/>
                </a:solidFill>
                <a:latin typeface="HK Grotesk Bold"/>
                <a:ea typeface="HK Grotesk Bold"/>
                <a:cs typeface="HK Grotesk Bold"/>
                <a:sym typeface="HK Grotesk Bold"/>
              </a:rPr>
              <a:t>Youth Mental Health First Aid</a:t>
            </a:r>
          </a:p>
        </p:txBody>
      </p:sp>
      <p:sp>
        <p:nvSpPr>
          <p:cNvPr id="21" name="TextBox 21"/>
          <p:cNvSpPr txBox="1"/>
          <p:nvPr/>
        </p:nvSpPr>
        <p:spPr>
          <a:xfrm>
            <a:off x="8430166" y="3661561"/>
            <a:ext cx="8489089" cy="5342425"/>
          </a:xfrm>
          <a:prstGeom prst="rect">
            <a:avLst/>
          </a:prstGeom>
        </p:spPr>
        <p:txBody>
          <a:bodyPr wrap="square" lIns="0" tIns="0" rIns="0" bIns="0" rtlCol="0" anchor="t">
            <a:spAutoFit/>
          </a:bodyPr>
          <a:lstStyle/>
          <a:p>
            <a:pPr marL="457200" indent="-457200" algn="l">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For school staff.</a:t>
            </a:r>
          </a:p>
          <a:p>
            <a:pPr marL="457200" indent="-457200" algn="l">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Focused on providing the skills you need to reach out and provide initial support to a youth who may be developing a mental health or substance use challenge.</a:t>
            </a:r>
          </a:p>
          <a:p>
            <a:pPr marL="457200" indent="-457200" algn="l">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Teach you how to:</a:t>
            </a:r>
          </a:p>
          <a:p>
            <a:pPr marL="914400" lvl="1" indent="-457200">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Assess for risk of suicide or harm.</a:t>
            </a:r>
          </a:p>
          <a:p>
            <a:pPr marL="914400" lvl="1" indent="-457200">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Listen nonjudgmentally.</a:t>
            </a:r>
          </a:p>
          <a:p>
            <a:pPr marL="914400" lvl="1" indent="-457200">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Give reassurance and information.</a:t>
            </a:r>
          </a:p>
          <a:p>
            <a:pPr marL="914400" lvl="1" indent="-457200">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Encourage appropriate professional help.</a:t>
            </a:r>
          </a:p>
          <a:p>
            <a:pPr marL="914400" lvl="1" indent="-457200">
              <a:lnSpc>
                <a:spcPts val="3779"/>
              </a:lnSpc>
              <a:buFont typeface="Arial" panose="020B0604020202020204" pitchFamily="34" charset="0"/>
              <a:buChar char="•"/>
            </a:pPr>
            <a:r>
              <a:rPr lang="en-US" sz="2700" b="1" dirty="0">
                <a:solidFill>
                  <a:srgbClr val="002060"/>
                </a:solidFill>
                <a:latin typeface="HK Grotesk"/>
                <a:ea typeface="HK Grotesk"/>
                <a:cs typeface="HK Grotesk"/>
                <a:sym typeface="HK Grotesk"/>
              </a:rPr>
              <a:t>Encourage self-help and other support strategies. </a:t>
            </a:r>
          </a:p>
        </p:txBody>
      </p:sp>
      <p:sp>
        <p:nvSpPr>
          <p:cNvPr id="4" name="TextBox 3">
            <a:extLst>
              <a:ext uri="{FF2B5EF4-FFF2-40B4-BE49-F238E27FC236}">
                <a16:creationId xmlns:a16="http://schemas.microsoft.com/office/drawing/2014/main" id="{9EF64CFC-58F3-A94C-DDFD-5CF8EF2F7040}"/>
              </a:ext>
            </a:extLst>
          </p:cNvPr>
          <p:cNvSpPr txBox="1"/>
          <p:nvPr/>
        </p:nvSpPr>
        <p:spPr>
          <a:xfrm>
            <a:off x="1167692" y="6286500"/>
            <a:ext cx="6376108" cy="2554545"/>
          </a:xfrm>
          <a:prstGeom prst="rect">
            <a:avLst/>
          </a:prstGeom>
          <a:noFill/>
        </p:spPr>
        <p:txBody>
          <a:bodyPr wrap="square" rtlCol="0">
            <a:spAutoFit/>
          </a:bodyPr>
          <a:lstStyle/>
          <a:p>
            <a:r>
              <a:rPr lang="en-US" sz="4000" b="1" dirty="0">
                <a:solidFill>
                  <a:srgbClr val="002060"/>
                </a:solidFill>
                <a:hlinkClick r:id="rId3">
                  <a:extLst>
                    <a:ext uri="{A12FA001-AC4F-418D-AE19-62706E023703}">
                      <ahyp:hlinkClr xmlns:ahyp="http://schemas.microsoft.com/office/drawing/2018/hyperlinkcolor" val="tx"/>
                    </a:ext>
                  </a:extLst>
                </a:hlinkClick>
              </a:rPr>
              <a:t>MHFA Missouri – Identify. Understand. Respond</a:t>
            </a:r>
            <a:r>
              <a:rPr lang="en-US" sz="4000" b="1" dirty="0">
                <a:solidFill>
                  <a:srgbClr val="002060"/>
                </a:solidFill>
              </a:rPr>
              <a:t>: https://mhfamissouri.org.</a:t>
            </a:r>
            <a:endParaRPr lang="en-US" sz="4000" b="1" dirty="0">
              <a:solidFill>
                <a:srgbClr val="002060"/>
              </a:solidFill>
              <a:latin typeface="HK Grotesk"/>
              <a:ea typeface="HK Grotesk"/>
              <a:cs typeface="HK Grotesk"/>
              <a:sym typeface="HK Grotesk"/>
            </a:endParaRPr>
          </a:p>
          <a:p>
            <a:endParaRPr lang="en-US" sz="4000" b="1" dirty="0"/>
          </a:p>
        </p:txBody>
      </p:sp>
    </p:spTree>
    <p:extLst>
      <p:ext uri="{BB962C8B-B14F-4D97-AF65-F5344CB8AC3E}">
        <p14:creationId xmlns:p14="http://schemas.microsoft.com/office/powerpoint/2010/main" val="356987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947574" y="7627185"/>
            <a:ext cx="3856741"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3144500" y="5698815"/>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6" name="Group 6"/>
          <p:cNvGrpSpPr/>
          <p:nvPr/>
        </p:nvGrpSpPr>
        <p:grpSpPr>
          <a:xfrm rot="-5400000">
            <a:off x="12764435" y="6981159"/>
            <a:ext cx="5148794"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8" name="Group 8"/>
          <p:cNvGrpSpPr/>
          <p:nvPr/>
        </p:nvGrpSpPr>
        <p:grpSpPr>
          <a:xfrm rot="-5400000">
            <a:off x="12352540" y="7482094"/>
            <a:ext cx="5972585" cy="1462888"/>
            <a:chOff x="351790" y="351790"/>
            <a:chExt cx="2940050" cy="2954020"/>
          </a:xfrm>
        </p:grpSpPr>
        <p:sp>
          <p:nvSpPr>
            <p:cNvPr id="9" name="Freeform 9"/>
            <p:cNvSpPr/>
            <p:nvPr/>
          </p:nvSpPr>
          <p:spPr>
            <a:xfrm>
              <a:off x="16510" y="971857"/>
              <a:ext cx="12623757" cy="2163405"/>
            </a:xfrm>
            <a:custGeom>
              <a:avLst/>
              <a:gdLst/>
              <a:ahLst/>
              <a:cxnLst/>
              <a:rect l="l" t="t" r="r" b="b"/>
              <a:pathLst>
                <a:path w="12623757" h="2163405">
                  <a:moveTo>
                    <a:pt x="182880" y="1081702"/>
                  </a:moveTo>
                  <a:cubicBezTo>
                    <a:pt x="182880" y="1136334"/>
                    <a:pt x="142240" y="1180039"/>
                    <a:pt x="91440" y="1180039"/>
                  </a:cubicBezTo>
                  <a:cubicBezTo>
                    <a:pt x="40640" y="1180039"/>
                    <a:pt x="0" y="1136334"/>
                    <a:pt x="0" y="1081702"/>
                  </a:cubicBezTo>
                  <a:cubicBezTo>
                    <a:pt x="0" y="1027071"/>
                    <a:pt x="40640" y="983366"/>
                    <a:pt x="91440" y="983366"/>
                  </a:cubicBezTo>
                  <a:cubicBezTo>
                    <a:pt x="142240" y="983366"/>
                    <a:pt x="182880" y="1027071"/>
                    <a:pt x="182880" y="1081702"/>
                  </a:cubicBezTo>
                  <a:close/>
                  <a:moveTo>
                    <a:pt x="3506889" y="0"/>
                  </a:moveTo>
                  <a:cubicBezTo>
                    <a:pt x="3265702" y="0"/>
                    <a:pt x="3072752" y="43705"/>
                    <a:pt x="3072752" y="98336"/>
                  </a:cubicBezTo>
                  <a:cubicBezTo>
                    <a:pt x="3072752" y="152968"/>
                    <a:pt x="3265702" y="196673"/>
                    <a:pt x="3506889" y="196673"/>
                  </a:cubicBezTo>
                  <a:cubicBezTo>
                    <a:pt x="3748076" y="196673"/>
                    <a:pt x="3941026" y="152968"/>
                    <a:pt x="3941026" y="98336"/>
                  </a:cubicBezTo>
                  <a:cubicBezTo>
                    <a:pt x="3941026" y="43705"/>
                    <a:pt x="3748076" y="0"/>
                    <a:pt x="3506889" y="0"/>
                  </a:cubicBezTo>
                  <a:close/>
                  <a:moveTo>
                    <a:pt x="7848255" y="0"/>
                  </a:moveTo>
                  <a:cubicBezTo>
                    <a:pt x="7607068" y="0"/>
                    <a:pt x="7414119" y="43705"/>
                    <a:pt x="7414119" y="98336"/>
                  </a:cubicBezTo>
                  <a:cubicBezTo>
                    <a:pt x="7414119" y="152968"/>
                    <a:pt x="7607068" y="196673"/>
                    <a:pt x="7848255" y="196673"/>
                  </a:cubicBezTo>
                  <a:cubicBezTo>
                    <a:pt x="8089442" y="196673"/>
                    <a:pt x="8282391" y="152968"/>
                    <a:pt x="8282391" y="98336"/>
                  </a:cubicBezTo>
                  <a:cubicBezTo>
                    <a:pt x="8282391" y="43705"/>
                    <a:pt x="8083412" y="0"/>
                    <a:pt x="7848255" y="0"/>
                  </a:cubicBezTo>
                  <a:close/>
                  <a:moveTo>
                    <a:pt x="12189621" y="983366"/>
                  </a:moveTo>
                  <a:cubicBezTo>
                    <a:pt x="11948434" y="983366"/>
                    <a:pt x="11755485" y="1027071"/>
                    <a:pt x="11755485" y="1081702"/>
                  </a:cubicBezTo>
                  <a:cubicBezTo>
                    <a:pt x="11755485" y="1136334"/>
                    <a:pt x="11948434" y="1180039"/>
                    <a:pt x="12189621" y="1180039"/>
                  </a:cubicBezTo>
                  <a:cubicBezTo>
                    <a:pt x="12430808" y="1180039"/>
                    <a:pt x="12623757" y="1136334"/>
                    <a:pt x="12623757" y="1081702"/>
                  </a:cubicBezTo>
                  <a:cubicBezTo>
                    <a:pt x="12623757" y="1027071"/>
                    <a:pt x="12430808" y="983366"/>
                    <a:pt x="12189621" y="983366"/>
                  </a:cubicBezTo>
                  <a:close/>
                  <a:moveTo>
                    <a:pt x="7848255" y="1966731"/>
                  </a:moveTo>
                  <a:cubicBezTo>
                    <a:pt x="7607068" y="1966731"/>
                    <a:pt x="7414119" y="2010437"/>
                    <a:pt x="7414119" y="2065068"/>
                  </a:cubicBezTo>
                  <a:cubicBezTo>
                    <a:pt x="7414119" y="2119699"/>
                    <a:pt x="7607068" y="2163405"/>
                    <a:pt x="7848255" y="2163405"/>
                  </a:cubicBezTo>
                  <a:cubicBezTo>
                    <a:pt x="8089442" y="2163405"/>
                    <a:pt x="8282391" y="2119699"/>
                    <a:pt x="8282391" y="2065068"/>
                  </a:cubicBezTo>
                  <a:cubicBezTo>
                    <a:pt x="8282391" y="2010437"/>
                    <a:pt x="8083412" y="1966731"/>
                    <a:pt x="7848255" y="1966731"/>
                  </a:cubicBezTo>
                  <a:close/>
                </a:path>
              </a:pathLst>
            </a:custGeom>
            <a:solidFill>
              <a:srgbClr val="FFFFFF"/>
            </a:solidFill>
          </p:spPr>
        </p:sp>
        <p:sp>
          <p:nvSpPr>
            <p:cNvPr id="10" name="Freeform 10"/>
            <p:cNvSpPr/>
            <p:nvPr/>
          </p:nvSpPr>
          <p:spPr>
            <a:xfrm>
              <a:off x="0" y="0"/>
              <a:ext cx="12640267" cy="3150285"/>
            </a:xfrm>
            <a:custGeom>
              <a:avLst/>
              <a:gdLst/>
              <a:ahLst/>
              <a:cxnLst/>
              <a:rect l="l" t="t" r="r" b="b"/>
              <a:pathLst>
                <a:path w="12640267" h="3150285">
                  <a:moveTo>
                    <a:pt x="12628208" y="1003270"/>
                  </a:moveTo>
                  <a:lnTo>
                    <a:pt x="12332753" y="1070193"/>
                  </a:lnTo>
                  <a:lnTo>
                    <a:pt x="12628208" y="1137117"/>
                  </a:lnTo>
                  <a:lnTo>
                    <a:pt x="12501584" y="1165798"/>
                  </a:lnTo>
                  <a:lnTo>
                    <a:pt x="12206131" y="1098875"/>
                  </a:lnTo>
                  <a:lnTo>
                    <a:pt x="11916706" y="1165798"/>
                  </a:lnTo>
                  <a:lnTo>
                    <a:pt x="11790083" y="1137117"/>
                  </a:lnTo>
                  <a:lnTo>
                    <a:pt x="12085538" y="1070193"/>
                  </a:lnTo>
                  <a:lnTo>
                    <a:pt x="11790083" y="1003270"/>
                  </a:lnTo>
                  <a:lnTo>
                    <a:pt x="11916706" y="974588"/>
                  </a:lnTo>
                  <a:lnTo>
                    <a:pt x="12206131" y="1041512"/>
                  </a:lnTo>
                  <a:lnTo>
                    <a:pt x="12501584" y="974588"/>
                  </a:lnTo>
                  <a:lnTo>
                    <a:pt x="12628208" y="1003270"/>
                  </a:lnTo>
                  <a:close/>
                  <a:moveTo>
                    <a:pt x="11759935" y="106680"/>
                  </a:moveTo>
                  <a:cubicBezTo>
                    <a:pt x="11759935" y="55880"/>
                    <a:pt x="11952884" y="15240"/>
                    <a:pt x="12194072" y="15240"/>
                  </a:cubicBezTo>
                  <a:cubicBezTo>
                    <a:pt x="12435259" y="15240"/>
                    <a:pt x="12628208" y="55880"/>
                    <a:pt x="12628208" y="106680"/>
                  </a:cubicBezTo>
                  <a:cubicBezTo>
                    <a:pt x="12628208" y="157480"/>
                    <a:pt x="12435259" y="198120"/>
                    <a:pt x="12194072" y="198120"/>
                  </a:cubicBezTo>
                  <a:cubicBezTo>
                    <a:pt x="11952884" y="198120"/>
                    <a:pt x="11759935" y="157480"/>
                    <a:pt x="11759935" y="106680"/>
                  </a:cubicBezTo>
                  <a:close/>
                  <a:moveTo>
                    <a:pt x="11940825" y="106680"/>
                  </a:moveTo>
                  <a:cubicBezTo>
                    <a:pt x="11940825" y="135890"/>
                    <a:pt x="12055389" y="160020"/>
                    <a:pt x="12194072" y="160020"/>
                  </a:cubicBezTo>
                  <a:cubicBezTo>
                    <a:pt x="12332754" y="160020"/>
                    <a:pt x="12447318" y="135890"/>
                    <a:pt x="12447318" y="106680"/>
                  </a:cubicBezTo>
                  <a:cubicBezTo>
                    <a:pt x="12447318" y="77470"/>
                    <a:pt x="12332754" y="53340"/>
                    <a:pt x="12194072" y="53340"/>
                  </a:cubicBezTo>
                  <a:cubicBezTo>
                    <a:pt x="12055389" y="53340"/>
                    <a:pt x="11940825" y="77470"/>
                    <a:pt x="11940825" y="106680"/>
                  </a:cubicBezTo>
                  <a:close/>
                  <a:moveTo>
                    <a:pt x="13970" y="1070193"/>
                  </a:moveTo>
                  <a:cubicBezTo>
                    <a:pt x="13970" y="1015562"/>
                    <a:pt x="54610" y="971857"/>
                    <a:pt x="105410" y="971857"/>
                  </a:cubicBezTo>
                  <a:cubicBezTo>
                    <a:pt x="156210" y="971857"/>
                    <a:pt x="196850" y="1015562"/>
                    <a:pt x="196850" y="1070193"/>
                  </a:cubicBezTo>
                  <a:cubicBezTo>
                    <a:pt x="196850" y="1124825"/>
                    <a:pt x="156210" y="1168530"/>
                    <a:pt x="105410" y="1168530"/>
                  </a:cubicBezTo>
                  <a:cubicBezTo>
                    <a:pt x="54610" y="1168530"/>
                    <a:pt x="13970" y="1124825"/>
                    <a:pt x="13970" y="1070193"/>
                  </a:cubicBezTo>
                  <a:close/>
                  <a:moveTo>
                    <a:pt x="52070" y="1070193"/>
                  </a:moveTo>
                  <a:cubicBezTo>
                    <a:pt x="52070" y="1101606"/>
                    <a:pt x="76200" y="1127556"/>
                    <a:pt x="105410" y="1127556"/>
                  </a:cubicBezTo>
                  <a:cubicBezTo>
                    <a:pt x="134620" y="1127556"/>
                    <a:pt x="158750" y="1101606"/>
                    <a:pt x="158750" y="1070193"/>
                  </a:cubicBezTo>
                  <a:cubicBezTo>
                    <a:pt x="158750" y="1038780"/>
                    <a:pt x="134620" y="1012830"/>
                    <a:pt x="105410" y="1012830"/>
                  </a:cubicBezTo>
                  <a:cubicBezTo>
                    <a:pt x="76200" y="1012830"/>
                    <a:pt x="52070" y="1038780"/>
                    <a:pt x="52070" y="1070193"/>
                  </a:cubicBezTo>
                  <a:close/>
                  <a:moveTo>
                    <a:pt x="125730" y="2922199"/>
                  </a:moveTo>
                  <a:lnTo>
                    <a:pt x="87630" y="2922199"/>
                  </a:lnTo>
                  <a:lnTo>
                    <a:pt x="87630" y="3016438"/>
                  </a:lnTo>
                  <a:lnTo>
                    <a:pt x="0" y="3016438"/>
                  </a:lnTo>
                  <a:lnTo>
                    <a:pt x="0" y="3057412"/>
                  </a:lnTo>
                  <a:lnTo>
                    <a:pt x="86360" y="3057412"/>
                  </a:lnTo>
                  <a:lnTo>
                    <a:pt x="86360" y="3150285"/>
                  </a:lnTo>
                  <a:lnTo>
                    <a:pt x="124460" y="3150285"/>
                  </a:lnTo>
                  <a:lnTo>
                    <a:pt x="124460" y="3056046"/>
                  </a:lnTo>
                  <a:lnTo>
                    <a:pt x="212090" y="3056046"/>
                  </a:lnTo>
                  <a:lnTo>
                    <a:pt x="212090" y="3015073"/>
                  </a:lnTo>
                  <a:lnTo>
                    <a:pt x="125730" y="3015073"/>
                  </a:lnTo>
                  <a:lnTo>
                    <a:pt x="125730" y="2922199"/>
                  </a:lnTo>
                  <a:close/>
                  <a:moveTo>
                    <a:pt x="46990" y="195580"/>
                  </a:moveTo>
                  <a:lnTo>
                    <a:pt x="109220" y="133350"/>
                  </a:lnTo>
                  <a:lnTo>
                    <a:pt x="171450" y="195580"/>
                  </a:lnTo>
                  <a:lnTo>
                    <a:pt x="196850" y="168910"/>
                  </a:lnTo>
                  <a:lnTo>
                    <a:pt x="135890" y="106680"/>
                  </a:lnTo>
                  <a:lnTo>
                    <a:pt x="196850" y="44450"/>
                  </a:lnTo>
                  <a:lnTo>
                    <a:pt x="170180" y="17780"/>
                  </a:lnTo>
                  <a:lnTo>
                    <a:pt x="109220" y="80010"/>
                  </a:lnTo>
                  <a:lnTo>
                    <a:pt x="48260" y="17780"/>
                  </a:lnTo>
                  <a:lnTo>
                    <a:pt x="21590" y="44450"/>
                  </a:lnTo>
                  <a:lnTo>
                    <a:pt x="82550" y="105410"/>
                  </a:lnTo>
                  <a:lnTo>
                    <a:pt x="20320" y="168910"/>
                  </a:lnTo>
                  <a:lnTo>
                    <a:pt x="46990" y="195580"/>
                  </a:lnTo>
                  <a:close/>
                  <a:moveTo>
                    <a:pt x="12640267" y="3036925"/>
                  </a:moveTo>
                  <a:cubicBezTo>
                    <a:pt x="12640267" y="3091556"/>
                    <a:pt x="12447319" y="3135262"/>
                    <a:pt x="12206132" y="3135262"/>
                  </a:cubicBezTo>
                  <a:cubicBezTo>
                    <a:pt x="11964945" y="3135262"/>
                    <a:pt x="11771995" y="3091556"/>
                    <a:pt x="11771995" y="3036925"/>
                  </a:cubicBezTo>
                  <a:cubicBezTo>
                    <a:pt x="11771995" y="2982294"/>
                    <a:pt x="11964945" y="2938588"/>
                    <a:pt x="12206132" y="2938588"/>
                  </a:cubicBezTo>
                  <a:cubicBezTo>
                    <a:pt x="12447318" y="2938588"/>
                    <a:pt x="12640267" y="2982294"/>
                    <a:pt x="12640267" y="3036925"/>
                  </a:cubicBezTo>
                  <a:close/>
                  <a:moveTo>
                    <a:pt x="12459377" y="3036925"/>
                  </a:moveTo>
                  <a:cubicBezTo>
                    <a:pt x="12459377" y="3005512"/>
                    <a:pt x="12344813" y="2979562"/>
                    <a:pt x="12206132" y="2979562"/>
                  </a:cubicBezTo>
                  <a:cubicBezTo>
                    <a:pt x="12067449" y="2979562"/>
                    <a:pt x="11952884" y="3005512"/>
                    <a:pt x="11952884" y="3036925"/>
                  </a:cubicBezTo>
                  <a:cubicBezTo>
                    <a:pt x="11952884" y="3068338"/>
                    <a:pt x="12067449" y="3094288"/>
                    <a:pt x="12206132" y="3094288"/>
                  </a:cubicBezTo>
                  <a:cubicBezTo>
                    <a:pt x="12344813" y="3094288"/>
                    <a:pt x="12459377" y="3068338"/>
                    <a:pt x="12459377" y="3036925"/>
                  </a:cubicBezTo>
                  <a:close/>
                  <a:moveTo>
                    <a:pt x="8154190" y="1957954"/>
                  </a:moveTo>
                  <a:lnTo>
                    <a:pt x="7858735" y="2024878"/>
                  </a:lnTo>
                  <a:lnTo>
                    <a:pt x="7569311" y="1957954"/>
                  </a:lnTo>
                  <a:lnTo>
                    <a:pt x="7442688" y="1986636"/>
                  </a:lnTo>
                  <a:lnTo>
                    <a:pt x="7738142" y="2053559"/>
                  </a:lnTo>
                  <a:lnTo>
                    <a:pt x="7442688" y="2120483"/>
                  </a:lnTo>
                  <a:lnTo>
                    <a:pt x="7569311" y="2149164"/>
                  </a:lnTo>
                  <a:lnTo>
                    <a:pt x="7858735" y="2082241"/>
                  </a:lnTo>
                  <a:lnTo>
                    <a:pt x="8154190" y="2149164"/>
                  </a:lnTo>
                  <a:lnTo>
                    <a:pt x="8280812" y="2120483"/>
                  </a:lnTo>
                  <a:lnTo>
                    <a:pt x="7985358" y="2053559"/>
                  </a:lnTo>
                  <a:lnTo>
                    <a:pt x="8280812" y="1986636"/>
                  </a:lnTo>
                  <a:lnTo>
                    <a:pt x="8154190" y="1957954"/>
                  </a:lnTo>
                  <a:close/>
                  <a:moveTo>
                    <a:pt x="7955210" y="0"/>
                  </a:moveTo>
                  <a:lnTo>
                    <a:pt x="7774320" y="0"/>
                  </a:lnTo>
                  <a:lnTo>
                    <a:pt x="7774320" y="87630"/>
                  </a:lnTo>
                  <a:lnTo>
                    <a:pt x="7364302" y="87630"/>
                  </a:lnTo>
                  <a:lnTo>
                    <a:pt x="7364302" y="125730"/>
                  </a:lnTo>
                  <a:lnTo>
                    <a:pt x="7768289" y="125730"/>
                  </a:lnTo>
                  <a:lnTo>
                    <a:pt x="7768289" y="212090"/>
                  </a:lnTo>
                  <a:lnTo>
                    <a:pt x="7949180" y="212090"/>
                  </a:lnTo>
                  <a:lnTo>
                    <a:pt x="7949180" y="124460"/>
                  </a:lnTo>
                  <a:lnTo>
                    <a:pt x="8371257" y="124460"/>
                  </a:lnTo>
                  <a:lnTo>
                    <a:pt x="8371257" y="86360"/>
                  </a:lnTo>
                  <a:lnTo>
                    <a:pt x="7955210" y="86360"/>
                  </a:lnTo>
                  <a:lnTo>
                    <a:pt x="7955210" y="0"/>
                  </a:lnTo>
                  <a:close/>
                  <a:moveTo>
                    <a:pt x="3957536" y="2053559"/>
                  </a:moveTo>
                  <a:cubicBezTo>
                    <a:pt x="3957536" y="2108191"/>
                    <a:pt x="3764586" y="2151896"/>
                    <a:pt x="3523399" y="2151896"/>
                  </a:cubicBezTo>
                  <a:cubicBezTo>
                    <a:pt x="3282212" y="2151896"/>
                    <a:pt x="3089262" y="2108191"/>
                    <a:pt x="3089262" y="2053559"/>
                  </a:cubicBezTo>
                  <a:cubicBezTo>
                    <a:pt x="3089262" y="1998928"/>
                    <a:pt x="3282212" y="1955223"/>
                    <a:pt x="3523399" y="1955223"/>
                  </a:cubicBezTo>
                  <a:cubicBezTo>
                    <a:pt x="3764586" y="1955223"/>
                    <a:pt x="3957536" y="1998928"/>
                    <a:pt x="3957536" y="2053559"/>
                  </a:cubicBezTo>
                  <a:close/>
                  <a:moveTo>
                    <a:pt x="3776645" y="2053559"/>
                  </a:moveTo>
                  <a:cubicBezTo>
                    <a:pt x="3776645" y="2022146"/>
                    <a:pt x="3662082" y="1996196"/>
                    <a:pt x="3523399" y="1996196"/>
                  </a:cubicBezTo>
                  <a:cubicBezTo>
                    <a:pt x="3384716" y="1996196"/>
                    <a:pt x="3270152" y="2022146"/>
                    <a:pt x="3270152" y="2053559"/>
                  </a:cubicBezTo>
                  <a:cubicBezTo>
                    <a:pt x="3270152" y="2084972"/>
                    <a:pt x="3384716" y="2110922"/>
                    <a:pt x="3523399" y="2110922"/>
                  </a:cubicBezTo>
                  <a:cubicBezTo>
                    <a:pt x="3662082" y="2110922"/>
                    <a:pt x="3776645" y="2084972"/>
                    <a:pt x="3776645" y="2053559"/>
                  </a:cubicBezTo>
                  <a:close/>
                  <a:moveTo>
                    <a:pt x="3969595" y="106680"/>
                  </a:moveTo>
                  <a:cubicBezTo>
                    <a:pt x="3969595" y="157480"/>
                    <a:pt x="3776645" y="198120"/>
                    <a:pt x="3535458" y="198120"/>
                  </a:cubicBezTo>
                  <a:cubicBezTo>
                    <a:pt x="3294271" y="198120"/>
                    <a:pt x="3101322" y="157480"/>
                    <a:pt x="3101322" y="106680"/>
                  </a:cubicBezTo>
                  <a:cubicBezTo>
                    <a:pt x="3101322" y="55880"/>
                    <a:pt x="3300301" y="15240"/>
                    <a:pt x="3535458" y="15240"/>
                  </a:cubicBezTo>
                  <a:cubicBezTo>
                    <a:pt x="3776645" y="15240"/>
                    <a:pt x="3969595" y="55880"/>
                    <a:pt x="3969595" y="106680"/>
                  </a:cubicBezTo>
                  <a:close/>
                  <a:moveTo>
                    <a:pt x="3788705" y="106680"/>
                  </a:moveTo>
                  <a:cubicBezTo>
                    <a:pt x="3788705" y="77470"/>
                    <a:pt x="3674141" y="53340"/>
                    <a:pt x="3535458" y="53340"/>
                  </a:cubicBezTo>
                  <a:cubicBezTo>
                    <a:pt x="3396776" y="53340"/>
                    <a:pt x="3282212" y="77470"/>
                    <a:pt x="3282212" y="106680"/>
                  </a:cubicBezTo>
                  <a:cubicBezTo>
                    <a:pt x="3282212" y="135890"/>
                    <a:pt x="3396776" y="160020"/>
                    <a:pt x="3535458" y="160020"/>
                  </a:cubicBezTo>
                  <a:cubicBezTo>
                    <a:pt x="3674141" y="160020"/>
                    <a:pt x="3788705" y="135890"/>
                    <a:pt x="3788705" y="106680"/>
                  </a:cubicBezTo>
                  <a:close/>
                  <a:moveTo>
                    <a:pt x="3818853" y="2939954"/>
                  </a:moveTo>
                  <a:lnTo>
                    <a:pt x="3529429" y="3006878"/>
                  </a:lnTo>
                  <a:lnTo>
                    <a:pt x="3233975" y="2939954"/>
                  </a:lnTo>
                  <a:lnTo>
                    <a:pt x="3107351" y="2968635"/>
                  </a:lnTo>
                  <a:lnTo>
                    <a:pt x="3402805" y="3035559"/>
                  </a:lnTo>
                  <a:lnTo>
                    <a:pt x="3107351" y="3102483"/>
                  </a:lnTo>
                  <a:lnTo>
                    <a:pt x="3233975" y="3131164"/>
                  </a:lnTo>
                  <a:lnTo>
                    <a:pt x="3529429" y="3064240"/>
                  </a:lnTo>
                  <a:lnTo>
                    <a:pt x="3818853" y="3131164"/>
                  </a:lnTo>
                  <a:lnTo>
                    <a:pt x="3945476" y="3102483"/>
                  </a:lnTo>
                  <a:lnTo>
                    <a:pt x="3650022" y="3035559"/>
                  </a:lnTo>
                  <a:lnTo>
                    <a:pt x="3945476" y="2968635"/>
                  </a:lnTo>
                  <a:lnTo>
                    <a:pt x="3818853" y="2939954"/>
                  </a:lnTo>
                  <a:close/>
                </a:path>
              </a:pathLst>
            </a:custGeom>
            <a:solidFill>
              <a:srgbClr val="FFFFFF"/>
            </a:solidFill>
          </p:spPr>
        </p:sp>
      </p:grpSp>
      <p:grpSp>
        <p:nvGrpSpPr>
          <p:cNvPr id="11" name="Group 11"/>
          <p:cNvGrpSpPr/>
          <p:nvPr/>
        </p:nvGrpSpPr>
        <p:grpSpPr>
          <a:xfrm rot="-5400000">
            <a:off x="14607388" y="4406761"/>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3" name="Group 13"/>
          <p:cNvGrpSpPr/>
          <p:nvPr/>
        </p:nvGrpSpPr>
        <p:grpSpPr>
          <a:xfrm rot="-5400000">
            <a:off x="13355063" y="5354062"/>
            <a:ext cx="7648153" cy="2217723"/>
            <a:chOff x="0" y="0"/>
            <a:chExt cx="2798598" cy="785017"/>
          </a:xfrm>
        </p:grpSpPr>
        <p:sp>
          <p:nvSpPr>
            <p:cNvPr id="14" name="Freeform 14"/>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04006D"/>
            </a:solidFill>
          </p:spPr>
        </p:sp>
      </p:grpSp>
      <p:grpSp>
        <p:nvGrpSpPr>
          <p:cNvPr id="15" name="Group 15"/>
          <p:cNvGrpSpPr/>
          <p:nvPr/>
        </p:nvGrpSpPr>
        <p:grpSpPr>
          <a:xfrm rot="-5400000">
            <a:off x="16070277" y="1529985"/>
            <a:ext cx="2217723" cy="221772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528817" y="446532"/>
            <a:ext cx="9826620" cy="1892569"/>
          </a:xfrm>
          <a:prstGeom prst="rect">
            <a:avLst/>
          </a:prstGeom>
        </p:spPr>
        <p:txBody>
          <a:bodyPr lIns="0" tIns="0" rIns="0" bIns="0" rtlCol="0" anchor="t">
            <a:spAutoFit/>
          </a:bodyPr>
          <a:lstStyle/>
          <a:p>
            <a:pPr algn="ctr">
              <a:lnSpc>
                <a:spcPts val="7200"/>
              </a:lnSpc>
            </a:pPr>
            <a:r>
              <a:rPr lang="en-US" sz="7200" b="1" dirty="0">
                <a:solidFill>
                  <a:srgbClr val="04006D"/>
                </a:solidFill>
                <a:latin typeface="HK Grotesk Bold"/>
                <a:ea typeface="HK Grotesk Bold"/>
                <a:cs typeface="HK Grotesk Bold"/>
                <a:sym typeface="HK Grotesk Bold"/>
              </a:rPr>
              <a:t>Teen Mental Health First Aid</a:t>
            </a:r>
          </a:p>
        </p:txBody>
      </p:sp>
      <p:sp>
        <p:nvSpPr>
          <p:cNvPr id="20" name="TextBox 20"/>
          <p:cNvSpPr txBox="1"/>
          <p:nvPr/>
        </p:nvSpPr>
        <p:spPr>
          <a:xfrm>
            <a:off x="846738" y="3009900"/>
            <a:ext cx="10070514" cy="3880486"/>
          </a:xfrm>
          <a:prstGeom prst="rect">
            <a:avLst/>
          </a:prstGeom>
        </p:spPr>
        <p:txBody>
          <a:bodyPr lIns="0" tIns="0" rIns="0" bIns="0" rtlCol="0" anchor="t">
            <a:spAutoFit/>
          </a:bodyPr>
          <a:lstStyle/>
          <a:p>
            <a:pPr marL="582930" lvl="1" indent="-291465" algn="l">
              <a:lnSpc>
                <a:spcPts val="3779"/>
              </a:lnSpc>
              <a:buFont typeface="Arial"/>
              <a:buChar char="•"/>
            </a:pPr>
            <a:r>
              <a:rPr lang="en-US" sz="2700" b="1" dirty="0">
                <a:solidFill>
                  <a:srgbClr val="04006D"/>
                </a:solidFill>
                <a:latin typeface="HK Grotesk Medium"/>
                <a:ea typeface="HK Grotesk Medium"/>
                <a:cs typeface="HK Grotesk Medium"/>
                <a:sym typeface="HK Grotesk Medium"/>
              </a:rPr>
              <a:t>For teens in grades 9-12, or ages 14-18.</a:t>
            </a:r>
          </a:p>
          <a:p>
            <a:pPr marL="582930" lvl="1" indent="-291465" algn="l">
              <a:lnSpc>
                <a:spcPts val="3779"/>
              </a:lnSpc>
              <a:buFont typeface="Arial"/>
              <a:buChar char="•"/>
            </a:pPr>
            <a:r>
              <a:rPr lang="en-US" sz="2700" b="1" dirty="0">
                <a:solidFill>
                  <a:srgbClr val="04006D"/>
                </a:solidFill>
                <a:latin typeface="HK Grotesk Medium"/>
                <a:ea typeface="HK Grotesk Medium"/>
                <a:cs typeface="HK Grotesk Medium"/>
                <a:sym typeface="HK Grotesk Medium"/>
              </a:rPr>
              <a:t>Teaches youth how to identify, understand, and respond to mental health and/or substance use challenges in their friends and peers.</a:t>
            </a:r>
          </a:p>
          <a:p>
            <a:pPr marL="582930" lvl="1" indent="-291465" algn="l">
              <a:lnSpc>
                <a:spcPts val="3779"/>
              </a:lnSpc>
              <a:buFont typeface="Arial"/>
              <a:buChar char="•"/>
            </a:pPr>
            <a:r>
              <a:rPr lang="en-US" sz="2700" b="1" dirty="0">
                <a:solidFill>
                  <a:srgbClr val="04006D"/>
                </a:solidFill>
                <a:latin typeface="HK Grotesk Medium"/>
                <a:ea typeface="HK Grotesk Medium"/>
                <a:cs typeface="HK Grotesk Medium"/>
                <a:sym typeface="HK Grotesk Medium"/>
              </a:rPr>
              <a:t>Teaches skills focused on how to recognize the signs and symptoms of a developing crisis, and how to get help from a trusted adult.</a:t>
            </a:r>
          </a:p>
          <a:p>
            <a:pPr marL="582930" lvl="1" indent="-291465" algn="l">
              <a:lnSpc>
                <a:spcPts val="3779"/>
              </a:lnSpc>
              <a:buFont typeface="Arial"/>
              <a:buChar char="•"/>
            </a:pPr>
            <a:endParaRPr lang="en-US" sz="2700" b="1" dirty="0">
              <a:solidFill>
                <a:srgbClr val="04006D"/>
              </a:solidFill>
              <a:latin typeface="HK Grotesk Medium"/>
              <a:ea typeface="HK Grotesk Medium"/>
              <a:cs typeface="HK Grotesk Medium"/>
              <a:sym typeface="HK Grotesk Medium"/>
            </a:endParaRPr>
          </a:p>
        </p:txBody>
      </p:sp>
      <p:sp>
        <p:nvSpPr>
          <p:cNvPr id="17" name="TextBox 16">
            <a:extLst>
              <a:ext uri="{FF2B5EF4-FFF2-40B4-BE49-F238E27FC236}">
                <a16:creationId xmlns:a16="http://schemas.microsoft.com/office/drawing/2014/main" id="{3F700B83-21B0-E262-3659-270984209078}"/>
              </a:ext>
            </a:extLst>
          </p:cNvPr>
          <p:cNvSpPr txBox="1"/>
          <p:nvPr/>
        </p:nvSpPr>
        <p:spPr>
          <a:xfrm>
            <a:off x="2294742" y="7429500"/>
            <a:ext cx="9440058" cy="1446550"/>
          </a:xfrm>
          <a:prstGeom prst="rect">
            <a:avLst/>
          </a:prstGeom>
          <a:noFill/>
        </p:spPr>
        <p:txBody>
          <a:bodyPr wrap="square" rtlCol="0">
            <a:spAutoFit/>
          </a:bodyPr>
          <a:lstStyle/>
          <a:p>
            <a:r>
              <a:rPr lang="en-US" sz="4400" b="1" dirty="0">
                <a:solidFill>
                  <a:srgbClr val="002060"/>
                </a:solidFill>
                <a:latin typeface="HK Grotesk" panose="020B0604020202020204" charset="0"/>
                <a:hlinkClick r:id="rId2">
                  <a:extLst>
                    <a:ext uri="{A12FA001-AC4F-418D-AE19-62706E023703}">
                      <ahyp:hlinkClr xmlns:ahyp="http://schemas.microsoft.com/office/drawing/2018/hyperlinkcolor" val="tx"/>
                    </a:ext>
                  </a:extLst>
                </a:hlinkClick>
              </a:rPr>
              <a:t>Teen MHFA – MHFA Missouri</a:t>
            </a:r>
            <a:r>
              <a:rPr lang="en-US" sz="4400" b="1" dirty="0">
                <a:solidFill>
                  <a:srgbClr val="002060"/>
                </a:solidFill>
                <a:latin typeface="HK Grotesk" panose="020B0604020202020204" charset="0"/>
              </a:rPr>
              <a:t>: https://mhfamissouri.org/tmhfa/</a:t>
            </a:r>
          </a:p>
        </p:txBody>
      </p:sp>
    </p:spTree>
    <p:extLst>
      <p:ext uri="{BB962C8B-B14F-4D97-AF65-F5344CB8AC3E}">
        <p14:creationId xmlns:p14="http://schemas.microsoft.com/office/powerpoint/2010/main" val="3931858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grpSp>
        <p:nvGrpSpPr>
          <p:cNvPr id="2" name="Group 2"/>
          <p:cNvGrpSpPr/>
          <p:nvPr/>
        </p:nvGrpSpPr>
        <p:grpSpPr>
          <a:xfrm>
            <a:off x="-1" y="6606388"/>
            <a:ext cx="3196199" cy="1462888"/>
            <a:chOff x="0" y="0"/>
            <a:chExt cx="2901437" cy="785017"/>
          </a:xfrm>
        </p:grpSpPr>
        <p:sp>
          <p:nvSpPr>
            <p:cNvPr id="3" name="Freeform 3"/>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B0E6DB"/>
            </a:solidFill>
          </p:spPr>
        </p:sp>
      </p:grpSp>
      <p:grpSp>
        <p:nvGrpSpPr>
          <p:cNvPr id="7" name="Group 7"/>
          <p:cNvGrpSpPr/>
          <p:nvPr/>
        </p:nvGrpSpPr>
        <p:grpSpPr>
          <a:xfrm>
            <a:off x="2464756" y="6606388"/>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9" name="Group 9"/>
          <p:cNvGrpSpPr/>
          <p:nvPr/>
        </p:nvGrpSpPr>
        <p:grpSpPr>
          <a:xfrm>
            <a:off x="-1" y="8069277"/>
            <a:ext cx="6560858" cy="2217723"/>
            <a:chOff x="0" y="0"/>
            <a:chExt cx="2798598" cy="785017"/>
          </a:xfrm>
        </p:grpSpPr>
        <p:sp>
          <p:nvSpPr>
            <p:cNvPr id="10" name="Freeform 10"/>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ED3432"/>
            </a:solidFill>
          </p:spPr>
        </p:sp>
      </p:grpSp>
      <p:grpSp>
        <p:nvGrpSpPr>
          <p:cNvPr id="11" name="Group 11"/>
          <p:cNvGrpSpPr/>
          <p:nvPr/>
        </p:nvGrpSpPr>
        <p:grpSpPr>
          <a:xfrm>
            <a:off x="5451995" y="8069277"/>
            <a:ext cx="2217723" cy="221772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3" name="Group 13"/>
          <p:cNvGrpSpPr/>
          <p:nvPr/>
        </p:nvGrpSpPr>
        <p:grpSpPr>
          <a:xfrm rot="-10800000">
            <a:off x="14342546" y="0"/>
            <a:ext cx="3945454" cy="1462888"/>
            <a:chOff x="0" y="0"/>
            <a:chExt cx="2273679" cy="785017"/>
          </a:xfrm>
        </p:grpSpPr>
        <p:sp>
          <p:nvSpPr>
            <p:cNvPr id="14" name="Freeform 14"/>
            <p:cNvSpPr/>
            <p:nvPr/>
          </p:nvSpPr>
          <p:spPr>
            <a:xfrm>
              <a:off x="0" y="0"/>
              <a:ext cx="2273679" cy="785017"/>
            </a:xfrm>
            <a:custGeom>
              <a:avLst/>
              <a:gdLst/>
              <a:ahLst/>
              <a:cxnLst/>
              <a:rect l="l" t="t" r="r" b="b"/>
              <a:pathLst>
                <a:path w="2273679" h="785017">
                  <a:moveTo>
                    <a:pt x="0" y="0"/>
                  </a:moveTo>
                  <a:lnTo>
                    <a:pt x="2273679" y="0"/>
                  </a:lnTo>
                  <a:lnTo>
                    <a:pt x="2273679" y="785017"/>
                  </a:lnTo>
                  <a:lnTo>
                    <a:pt x="0" y="785017"/>
                  </a:lnTo>
                  <a:close/>
                </a:path>
              </a:pathLst>
            </a:custGeom>
            <a:solidFill>
              <a:srgbClr val="ED3432"/>
            </a:solidFill>
          </p:spPr>
        </p:sp>
      </p:grpSp>
      <p:grpSp>
        <p:nvGrpSpPr>
          <p:cNvPr id="15" name="Group 15"/>
          <p:cNvGrpSpPr/>
          <p:nvPr/>
        </p:nvGrpSpPr>
        <p:grpSpPr>
          <a:xfrm rot="-10800000">
            <a:off x="13611101" y="0"/>
            <a:ext cx="1462888" cy="1462888"/>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7" name="Group 17"/>
          <p:cNvGrpSpPr/>
          <p:nvPr/>
        </p:nvGrpSpPr>
        <p:grpSpPr>
          <a:xfrm rot="-10800000">
            <a:off x="13333368" y="1462887"/>
            <a:ext cx="4954631" cy="2217723"/>
            <a:chOff x="0" y="0"/>
            <a:chExt cx="1991384" cy="785017"/>
          </a:xfrm>
        </p:grpSpPr>
        <p:sp>
          <p:nvSpPr>
            <p:cNvPr id="18" name="Freeform 18"/>
            <p:cNvSpPr/>
            <p:nvPr/>
          </p:nvSpPr>
          <p:spPr>
            <a:xfrm>
              <a:off x="0" y="0"/>
              <a:ext cx="1991384" cy="785017"/>
            </a:xfrm>
            <a:custGeom>
              <a:avLst/>
              <a:gdLst/>
              <a:ahLst/>
              <a:cxnLst/>
              <a:rect l="l" t="t" r="r" b="b"/>
              <a:pathLst>
                <a:path w="1991384" h="785017">
                  <a:moveTo>
                    <a:pt x="0" y="0"/>
                  </a:moveTo>
                  <a:lnTo>
                    <a:pt x="1991384" y="0"/>
                  </a:lnTo>
                  <a:lnTo>
                    <a:pt x="1991384" y="785017"/>
                  </a:lnTo>
                  <a:lnTo>
                    <a:pt x="0" y="785017"/>
                  </a:lnTo>
                  <a:close/>
                </a:path>
              </a:pathLst>
            </a:custGeom>
            <a:solidFill>
              <a:srgbClr val="00A6B6"/>
            </a:solidFill>
          </p:spPr>
        </p:sp>
      </p:grpSp>
      <p:grpSp>
        <p:nvGrpSpPr>
          <p:cNvPr id="19" name="Group 19"/>
          <p:cNvGrpSpPr/>
          <p:nvPr/>
        </p:nvGrpSpPr>
        <p:grpSpPr>
          <a:xfrm rot="-10800000">
            <a:off x="12124823" y="1462888"/>
            <a:ext cx="2217723" cy="221772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23" name="Group 23"/>
          <p:cNvGrpSpPr/>
          <p:nvPr/>
        </p:nvGrpSpPr>
        <p:grpSpPr>
          <a:xfrm rot="-10800000">
            <a:off x="15950290" y="3680612"/>
            <a:ext cx="2337709" cy="1462888"/>
            <a:chOff x="0" y="0"/>
            <a:chExt cx="2901437" cy="785017"/>
          </a:xfrm>
        </p:grpSpPr>
        <p:sp>
          <p:nvSpPr>
            <p:cNvPr id="24" name="Freeform 24"/>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FF9AA1"/>
            </a:solidFill>
          </p:spPr>
        </p:sp>
      </p:grpSp>
      <p:grpSp>
        <p:nvGrpSpPr>
          <p:cNvPr id="25" name="Group 25"/>
          <p:cNvGrpSpPr/>
          <p:nvPr/>
        </p:nvGrpSpPr>
        <p:grpSpPr>
          <a:xfrm rot="-10800000">
            <a:off x="15218846" y="3680612"/>
            <a:ext cx="1462888" cy="1462888"/>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29" name="TextBox 29"/>
          <p:cNvSpPr txBox="1"/>
          <p:nvPr/>
        </p:nvSpPr>
        <p:spPr>
          <a:xfrm>
            <a:off x="9337379" y="5976856"/>
            <a:ext cx="7670663" cy="3065682"/>
          </a:xfrm>
          <a:prstGeom prst="rect">
            <a:avLst/>
          </a:prstGeom>
        </p:spPr>
        <p:txBody>
          <a:bodyPr lIns="0" tIns="0" rIns="0" bIns="0" rtlCol="0" anchor="t">
            <a:spAutoFit/>
          </a:bodyPr>
          <a:lstStyle/>
          <a:p>
            <a:pPr algn="ctr">
              <a:lnSpc>
                <a:spcPts val="4831"/>
              </a:lnSpc>
            </a:pPr>
            <a:r>
              <a:rPr lang="en-US" sz="4392">
                <a:solidFill>
                  <a:srgbClr val="FFFFFF"/>
                </a:solidFill>
                <a:latin typeface="HK Grotesk"/>
                <a:ea typeface="HK Grotesk"/>
                <a:cs typeface="HK Grotesk"/>
                <a:sym typeface="HK Grotesk"/>
              </a:rPr>
              <a:t>Hannah Levely</a:t>
            </a:r>
          </a:p>
          <a:p>
            <a:pPr algn="ctr">
              <a:lnSpc>
                <a:spcPts val="4831"/>
              </a:lnSpc>
            </a:pPr>
            <a:r>
              <a:rPr lang="en-US" sz="4392">
                <a:solidFill>
                  <a:srgbClr val="FFFFFF"/>
                </a:solidFill>
                <a:latin typeface="HK Grotesk"/>
                <a:ea typeface="HK Grotesk"/>
                <a:cs typeface="HK Grotesk"/>
                <a:sym typeface="HK Grotesk"/>
              </a:rPr>
              <a:t>Youth Service’s Coordinator</a:t>
            </a:r>
          </a:p>
          <a:p>
            <a:pPr algn="ctr">
              <a:lnSpc>
                <a:spcPts val="4831"/>
              </a:lnSpc>
            </a:pPr>
            <a:r>
              <a:rPr lang="en-US" sz="4392">
                <a:solidFill>
                  <a:srgbClr val="FFFFFF"/>
                </a:solidFill>
                <a:latin typeface="HK Grotesk"/>
                <a:ea typeface="HK Grotesk"/>
                <a:cs typeface="HK Grotesk"/>
                <a:sym typeface="HK Grotesk"/>
              </a:rPr>
              <a:t> Division of Behavioral Health</a:t>
            </a:r>
          </a:p>
          <a:p>
            <a:pPr algn="ctr">
              <a:lnSpc>
                <a:spcPts val="4831"/>
              </a:lnSpc>
            </a:pPr>
            <a:r>
              <a:rPr lang="en-US" sz="4392" b="1">
                <a:solidFill>
                  <a:srgbClr val="FFFFFF"/>
                </a:solidFill>
                <a:latin typeface="HK Grotesk Bold"/>
                <a:ea typeface="HK Grotesk Bold"/>
                <a:cs typeface="HK Grotesk Bold"/>
                <a:sym typeface="HK Grotesk Bold"/>
              </a:rPr>
              <a:t>Hannah.Levely@dmh.mo.gov</a:t>
            </a:r>
          </a:p>
          <a:p>
            <a:pPr algn="ctr">
              <a:lnSpc>
                <a:spcPts val="4831"/>
              </a:lnSpc>
            </a:pPr>
            <a:r>
              <a:rPr lang="en-US" sz="4392" b="1">
                <a:solidFill>
                  <a:srgbClr val="FFFFFF"/>
                </a:solidFill>
                <a:latin typeface="HK Grotesk Bold"/>
                <a:ea typeface="HK Grotesk Bold"/>
                <a:cs typeface="HK Grotesk Bold"/>
                <a:sym typeface="HK Grotesk Bold"/>
              </a:rPr>
              <a:t>573-508-2782</a:t>
            </a:r>
          </a:p>
        </p:txBody>
      </p:sp>
      <p:sp>
        <p:nvSpPr>
          <p:cNvPr id="30" name="TextBox 30"/>
          <p:cNvSpPr txBox="1"/>
          <p:nvPr/>
        </p:nvSpPr>
        <p:spPr>
          <a:xfrm>
            <a:off x="1687939" y="1729034"/>
            <a:ext cx="9008353" cy="3065653"/>
          </a:xfrm>
          <a:prstGeom prst="rect">
            <a:avLst/>
          </a:prstGeom>
        </p:spPr>
        <p:txBody>
          <a:bodyPr lIns="0" tIns="0" rIns="0" bIns="0" rtlCol="0" anchor="t">
            <a:spAutoFit/>
          </a:bodyPr>
          <a:lstStyle/>
          <a:p>
            <a:pPr algn="ctr">
              <a:lnSpc>
                <a:spcPts val="4828"/>
              </a:lnSpc>
            </a:pPr>
            <a:r>
              <a:rPr lang="en-US" sz="4389">
                <a:solidFill>
                  <a:srgbClr val="FFFFFF"/>
                </a:solidFill>
                <a:latin typeface="HK Grotesk"/>
                <a:ea typeface="HK Grotesk"/>
                <a:cs typeface="HK Grotesk"/>
                <a:sym typeface="HK Grotesk"/>
              </a:rPr>
              <a:t>Mikala Jungmeyer-Geiger</a:t>
            </a:r>
          </a:p>
          <a:p>
            <a:pPr algn="ctr">
              <a:lnSpc>
                <a:spcPts val="4828"/>
              </a:lnSpc>
            </a:pPr>
            <a:r>
              <a:rPr lang="en-US" sz="4389">
                <a:solidFill>
                  <a:srgbClr val="FFFFFF"/>
                </a:solidFill>
                <a:latin typeface="HK Grotesk"/>
                <a:ea typeface="HK Grotesk"/>
                <a:cs typeface="HK Grotesk"/>
                <a:sym typeface="HK Grotesk"/>
              </a:rPr>
              <a:t>Youth Services Manager</a:t>
            </a:r>
          </a:p>
          <a:p>
            <a:pPr algn="ctr">
              <a:lnSpc>
                <a:spcPts val="4828"/>
              </a:lnSpc>
            </a:pPr>
            <a:r>
              <a:rPr lang="en-US" sz="4389">
                <a:solidFill>
                  <a:srgbClr val="FFFFFF"/>
                </a:solidFill>
                <a:latin typeface="HK Grotesk"/>
                <a:ea typeface="HK Grotesk"/>
                <a:cs typeface="HK Grotesk"/>
                <a:sym typeface="HK Grotesk"/>
              </a:rPr>
              <a:t>Missouri Behavioral Health Council</a:t>
            </a:r>
          </a:p>
          <a:p>
            <a:pPr algn="ctr">
              <a:lnSpc>
                <a:spcPts val="4828"/>
              </a:lnSpc>
            </a:pPr>
            <a:r>
              <a:rPr lang="en-US" sz="4389" b="1">
                <a:solidFill>
                  <a:srgbClr val="FFFFFF"/>
                </a:solidFill>
                <a:latin typeface="HK Grotesk Bold"/>
                <a:ea typeface="HK Grotesk Bold"/>
                <a:cs typeface="HK Grotesk Bold"/>
                <a:sym typeface="HK Grotesk Bold"/>
              </a:rPr>
              <a:t>mjungmeyer@mobhc.org</a:t>
            </a:r>
          </a:p>
          <a:p>
            <a:pPr algn="ctr">
              <a:lnSpc>
                <a:spcPts val="4828"/>
              </a:lnSpc>
            </a:pPr>
            <a:r>
              <a:rPr lang="en-US" sz="4389" b="1">
                <a:solidFill>
                  <a:srgbClr val="FFFFFF"/>
                </a:solidFill>
                <a:latin typeface="HK Grotesk Bold"/>
                <a:ea typeface="HK Grotesk Bold"/>
                <a:cs typeface="HK Grotesk Bold"/>
                <a:sym typeface="HK Grotesk Bold"/>
              </a:rPr>
              <a:t>573.634.4626 ext.115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947574" y="7627185"/>
            <a:ext cx="3856741"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3144500" y="5698815"/>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6" name="Group 6"/>
          <p:cNvGrpSpPr/>
          <p:nvPr/>
        </p:nvGrpSpPr>
        <p:grpSpPr>
          <a:xfrm rot="-5400000">
            <a:off x="12764435" y="6981159"/>
            <a:ext cx="5148794"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8" name="Group 8"/>
          <p:cNvGrpSpPr/>
          <p:nvPr/>
        </p:nvGrpSpPr>
        <p:grpSpPr>
          <a:xfrm rot="-5400000">
            <a:off x="12352540" y="7482094"/>
            <a:ext cx="5972585" cy="1462888"/>
            <a:chOff x="351790" y="351790"/>
            <a:chExt cx="2940050" cy="2954020"/>
          </a:xfrm>
        </p:grpSpPr>
        <p:sp>
          <p:nvSpPr>
            <p:cNvPr id="9" name="Freeform 9"/>
            <p:cNvSpPr/>
            <p:nvPr/>
          </p:nvSpPr>
          <p:spPr>
            <a:xfrm>
              <a:off x="16510" y="971857"/>
              <a:ext cx="12623757" cy="2163405"/>
            </a:xfrm>
            <a:custGeom>
              <a:avLst/>
              <a:gdLst/>
              <a:ahLst/>
              <a:cxnLst/>
              <a:rect l="l" t="t" r="r" b="b"/>
              <a:pathLst>
                <a:path w="12623757" h="2163405">
                  <a:moveTo>
                    <a:pt x="182880" y="1081702"/>
                  </a:moveTo>
                  <a:cubicBezTo>
                    <a:pt x="182880" y="1136334"/>
                    <a:pt x="142240" y="1180039"/>
                    <a:pt x="91440" y="1180039"/>
                  </a:cubicBezTo>
                  <a:cubicBezTo>
                    <a:pt x="40640" y="1180039"/>
                    <a:pt x="0" y="1136334"/>
                    <a:pt x="0" y="1081702"/>
                  </a:cubicBezTo>
                  <a:cubicBezTo>
                    <a:pt x="0" y="1027071"/>
                    <a:pt x="40640" y="983366"/>
                    <a:pt x="91440" y="983366"/>
                  </a:cubicBezTo>
                  <a:cubicBezTo>
                    <a:pt x="142240" y="983366"/>
                    <a:pt x="182880" y="1027071"/>
                    <a:pt x="182880" y="1081702"/>
                  </a:cubicBezTo>
                  <a:close/>
                  <a:moveTo>
                    <a:pt x="3506889" y="0"/>
                  </a:moveTo>
                  <a:cubicBezTo>
                    <a:pt x="3265702" y="0"/>
                    <a:pt x="3072752" y="43705"/>
                    <a:pt x="3072752" y="98336"/>
                  </a:cubicBezTo>
                  <a:cubicBezTo>
                    <a:pt x="3072752" y="152968"/>
                    <a:pt x="3265702" y="196673"/>
                    <a:pt x="3506889" y="196673"/>
                  </a:cubicBezTo>
                  <a:cubicBezTo>
                    <a:pt x="3748076" y="196673"/>
                    <a:pt x="3941026" y="152968"/>
                    <a:pt x="3941026" y="98336"/>
                  </a:cubicBezTo>
                  <a:cubicBezTo>
                    <a:pt x="3941026" y="43705"/>
                    <a:pt x="3748076" y="0"/>
                    <a:pt x="3506889" y="0"/>
                  </a:cubicBezTo>
                  <a:close/>
                  <a:moveTo>
                    <a:pt x="7848255" y="0"/>
                  </a:moveTo>
                  <a:cubicBezTo>
                    <a:pt x="7607068" y="0"/>
                    <a:pt x="7414119" y="43705"/>
                    <a:pt x="7414119" y="98336"/>
                  </a:cubicBezTo>
                  <a:cubicBezTo>
                    <a:pt x="7414119" y="152968"/>
                    <a:pt x="7607068" y="196673"/>
                    <a:pt x="7848255" y="196673"/>
                  </a:cubicBezTo>
                  <a:cubicBezTo>
                    <a:pt x="8089442" y="196673"/>
                    <a:pt x="8282391" y="152968"/>
                    <a:pt x="8282391" y="98336"/>
                  </a:cubicBezTo>
                  <a:cubicBezTo>
                    <a:pt x="8282391" y="43705"/>
                    <a:pt x="8083412" y="0"/>
                    <a:pt x="7848255" y="0"/>
                  </a:cubicBezTo>
                  <a:close/>
                  <a:moveTo>
                    <a:pt x="12189621" y="983366"/>
                  </a:moveTo>
                  <a:cubicBezTo>
                    <a:pt x="11948434" y="983366"/>
                    <a:pt x="11755485" y="1027071"/>
                    <a:pt x="11755485" y="1081702"/>
                  </a:cubicBezTo>
                  <a:cubicBezTo>
                    <a:pt x="11755485" y="1136334"/>
                    <a:pt x="11948434" y="1180039"/>
                    <a:pt x="12189621" y="1180039"/>
                  </a:cubicBezTo>
                  <a:cubicBezTo>
                    <a:pt x="12430808" y="1180039"/>
                    <a:pt x="12623757" y="1136334"/>
                    <a:pt x="12623757" y="1081702"/>
                  </a:cubicBezTo>
                  <a:cubicBezTo>
                    <a:pt x="12623757" y="1027071"/>
                    <a:pt x="12430808" y="983366"/>
                    <a:pt x="12189621" y="983366"/>
                  </a:cubicBezTo>
                  <a:close/>
                  <a:moveTo>
                    <a:pt x="7848255" y="1966731"/>
                  </a:moveTo>
                  <a:cubicBezTo>
                    <a:pt x="7607068" y="1966731"/>
                    <a:pt x="7414119" y="2010437"/>
                    <a:pt x="7414119" y="2065068"/>
                  </a:cubicBezTo>
                  <a:cubicBezTo>
                    <a:pt x="7414119" y="2119699"/>
                    <a:pt x="7607068" y="2163405"/>
                    <a:pt x="7848255" y="2163405"/>
                  </a:cubicBezTo>
                  <a:cubicBezTo>
                    <a:pt x="8089442" y="2163405"/>
                    <a:pt x="8282391" y="2119699"/>
                    <a:pt x="8282391" y="2065068"/>
                  </a:cubicBezTo>
                  <a:cubicBezTo>
                    <a:pt x="8282391" y="2010437"/>
                    <a:pt x="8083412" y="1966731"/>
                    <a:pt x="7848255" y="1966731"/>
                  </a:cubicBezTo>
                  <a:close/>
                </a:path>
              </a:pathLst>
            </a:custGeom>
            <a:solidFill>
              <a:srgbClr val="FFFFFF"/>
            </a:solidFill>
          </p:spPr>
        </p:sp>
        <p:sp>
          <p:nvSpPr>
            <p:cNvPr id="10" name="Freeform 10"/>
            <p:cNvSpPr/>
            <p:nvPr/>
          </p:nvSpPr>
          <p:spPr>
            <a:xfrm>
              <a:off x="0" y="0"/>
              <a:ext cx="12640267" cy="3150285"/>
            </a:xfrm>
            <a:custGeom>
              <a:avLst/>
              <a:gdLst/>
              <a:ahLst/>
              <a:cxnLst/>
              <a:rect l="l" t="t" r="r" b="b"/>
              <a:pathLst>
                <a:path w="12640267" h="3150285">
                  <a:moveTo>
                    <a:pt x="12628208" y="1003270"/>
                  </a:moveTo>
                  <a:lnTo>
                    <a:pt x="12332753" y="1070193"/>
                  </a:lnTo>
                  <a:lnTo>
                    <a:pt x="12628208" y="1137117"/>
                  </a:lnTo>
                  <a:lnTo>
                    <a:pt x="12501584" y="1165798"/>
                  </a:lnTo>
                  <a:lnTo>
                    <a:pt x="12206131" y="1098875"/>
                  </a:lnTo>
                  <a:lnTo>
                    <a:pt x="11916706" y="1165798"/>
                  </a:lnTo>
                  <a:lnTo>
                    <a:pt x="11790083" y="1137117"/>
                  </a:lnTo>
                  <a:lnTo>
                    <a:pt x="12085538" y="1070193"/>
                  </a:lnTo>
                  <a:lnTo>
                    <a:pt x="11790083" y="1003270"/>
                  </a:lnTo>
                  <a:lnTo>
                    <a:pt x="11916706" y="974588"/>
                  </a:lnTo>
                  <a:lnTo>
                    <a:pt x="12206131" y="1041512"/>
                  </a:lnTo>
                  <a:lnTo>
                    <a:pt x="12501584" y="974588"/>
                  </a:lnTo>
                  <a:lnTo>
                    <a:pt x="12628208" y="1003270"/>
                  </a:lnTo>
                  <a:close/>
                  <a:moveTo>
                    <a:pt x="11759935" y="106680"/>
                  </a:moveTo>
                  <a:cubicBezTo>
                    <a:pt x="11759935" y="55880"/>
                    <a:pt x="11952884" y="15240"/>
                    <a:pt x="12194072" y="15240"/>
                  </a:cubicBezTo>
                  <a:cubicBezTo>
                    <a:pt x="12435259" y="15240"/>
                    <a:pt x="12628208" y="55880"/>
                    <a:pt x="12628208" y="106680"/>
                  </a:cubicBezTo>
                  <a:cubicBezTo>
                    <a:pt x="12628208" y="157480"/>
                    <a:pt x="12435259" y="198120"/>
                    <a:pt x="12194072" y="198120"/>
                  </a:cubicBezTo>
                  <a:cubicBezTo>
                    <a:pt x="11952884" y="198120"/>
                    <a:pt x="11759935" y="157480"/>
                    <a:pt x="11759935" y="106680"/>
                  </a:cubicBezTo>
                  <a:close/>
                  <a:moveTo>
                    <a:pt x="11940825" y="106680"/>
                  </a:moveTo>
                  <a:cubicBezTo>
                    <a:pt x="11940825" y="135890"/>
                    <a:pt x="12055389" y="160020"/>
                    <a:pt x="12194072" y="160020"/>
                  </a:cubicBezTo>
                  <a:cubicBezTo>
                    <a:pt x="12332754" y="160020"/>
                    <a:pt x="12447318" y="135890"/>
                    <a:pt x="12447318" y="106680"/>
                  </a:cubicBezTo>
                  <a:cubicBezTo>
                    <a:pt x="12447318" y="77470"/>
                    <a:pt x="12332754" y="53340"/>
                    <a:pt x="12194072" y="53340"/>
                  </a:cubicBezTo>
                  <a:cubicBezTo>
                    <a:pt x="12055389" y="53340"/>
                    <a:pt x="11940825" y="77470"/>
                    <a:pt x="11940825" y="106680"/>
                  </a:cubicBezTo>
                  <a:close/>
                  <a:moveTo>
                    <a:pt x="13970" y="1070193"/>
                  </a:moveTo>
                  <a:cubicBezTo>
                    <a:pt x="13970" y="1015562"/>
                    <a:pt x="54610" y="971857"/>
                    <a:pt x="105410" y="971857"/>
                  </a:cubicBezTo>
                  <a:cubicBezTo>
                    <a:pt x="156210" y="971857"/>
                    <a:pt x="196850" y="1015562"/>
                    <a:pt x="196850" y="1070193"/>
                  </a:cubicBezTo>
                  <a:cubicBezTo>
                    <a:pt x="196850" y="1124825"/>
                    <a:pt x="156210" y="1168530"/>
                    <a:pt x="105410" y="1168530"/>
                  </a:cubicBezTo>
                  <a:cubicBezTo>
                    <a:pt x="54610" y="1168530"/>
                    <a:pt x="13970" y="1124825"/>
                    <a:pt x="13970" y="1070193"/>
                  </a:cubicBezTo>
                  <a:close/>
                  <a:moveTo>
                    <a:pt x="52070" y="1070193"/>
                  </a:moveTo>
                  <a:cubicBezTo>
                    <a:pt x="52070" y="1101606"/>
                    <a:pt x="76200" y="1127556"/>
                    <a:pt x="105410" y="1127556"/>
                  </a:cubicBezTo>
                  <a:cubicBezTo>
                    <a:pt x="134620" y="1127556"/>
                    <a:pt x="158750" y="1101606"/>
                    <a:pt x="158750" y="1070193"/>
                  </a:cubicBezTo>
                  <a:cubicBezTo>
                    <a:pt x="158750" y="1038780"/>
                    <a:pt x="134620" y="1012830"/>
                    <a:pt x="105410" y="1012830"/>
                  </a:cubicBezTo>
                  <a:cubicBezTo>
                    <a:pt x="76200" y="1012830"/>
                    <a:pt x="52070" y="1038780"/>
                    <a:pt x="52070" y="1070193"/>
                  </a:cubicBezTo>
                  <a:close/>
                  <a:moveTo>
                    <a:pt x="125730" y="2922199"/>
                  </a:moveTo>
                  <a:lnTo>
                    <a:pt x="87630" y="2922199"/>
                  </a:lnTo>
                  <a:lnTo>
                    <a:pt x="87630" y="3016438"/>
                  </a:lnTo>
                  <a:lnTo>
                    <a:pt x="0" y="3016438"/>
                  </a:lnTo>
                  <a:lnTo>
                    <a:pt x="0" y="3057412"/>
                  </a:lnTo>
                  <a:lnTo>
                    <a:pt x="86360" y="3057412"/>
                  </a:lnTo>
                  <a:lnTo>
                    <a:pt x="86360" y="3150285"/>
                  </a:lnTo>
                  <a:lnTo>
                    <a:pt x="124460" y="3150285"/>
                  </a:lnTo>
                  <a:lnTo>
                    <a:pt x="124460" y="3056046"/>
                  </a:lnTo>
                  <a:lnTo>
                    <a:pt x="212090" y="3056046"/>
                  </a:lnTo>
                  <a:lnTo>
                    <a:pt x="212090" y="3015073"/>
                  </a:lnTo>
                  <a:lnTo>
                    <a:pt x="125730" y="3015073"/>
                  </a:lnTo>
                  <a:lnTo>
                    <a:pt x="125730" y="2922199"/>
                  </a:lnTo>
                  <a:close/>
                  <a:moveTo>
                    <a:pt x="46990" y="195580"/>
                  </a:moveTo>
                  <a:lnTo>
                    <a:pt x="109220" y="133350"/>
                  </a:lnTo>
                  <a:lnTo>
                    <a:pt x="171450" y="195580"/>
                  </a:lnTo>
                  <a:lnTo>
                    <a:pt x="196850" y="168910"/>
                  </a:lnTo>
                  <a:lnTo>
                    <a:pt x="135890" y="106680"/>
                  </a:lnTo>
                  <a:lnTo>
                    <a:pt x="196850" y="44450"/>
                  </a:lnTo>
                  <a:lnTo>
                    <a:pt x="170180" y="17780"/>
                  </a:lnTo>
                  <a:lnTo>
                    <a:pt x="109220" y="80010"/>
                  </a:lnTo>
                  <a:lnTo>
                    <a:pt x="48260" y="17780"/>
                  </a:lnTo>
                  <a:lnTo>
                    <a:pt x="21590" y="44450"/>
                  </a:lnTo>
                  <a:lnTo>
                    <a:pt x="82550" y="105410"/>
                  </a:lnTo>
                  <a:lnTo>
                    <a:pt x="20320" y="168910"/>
                  </a:lnTo>
                  <a:lnTo>
                    <a:pt x="46990" y="195580"/>
                  </a:lnTo>
                  <a:close/>
                  <a:moveTo>
                    <a:pt x="12640267" y="3036925"/>
                  </a:moveTo>
                  <a:cubicBezTo>
                    <a:pt x="12640267" y="3091556"/>
                    <a:pt x="12447319" y="3135262"/>
                    <a:pt x="12206132" y="3135262"/>
                  </a:cubicBezTo>
                  <a:cubicBezTo>
                    <a:pt x="11964945" y="3135262"/>
                    <a:pt x="11771995" y="3091556"/>
                    <a:pt x="11771995" y="3036925"/>
                  </a:cubicBezTo>
                  <a:cubicBezTo>
                    <a:pt x="11771995" y="2982294"/>
                    <a:pt x="11964945" y="2938588"/>
                    <a:pt x="12206132" y="2938588"/>
                  </a:cubicBezTo>
                  <a:cubicBezTo>
                    <a:pt x="12447318" y="2938588"/>
                    <a:pt x="12640267" y="2982294"/>
                    <a:pt x="12640267" y="3036925"/>
                  </a:cubicBezTo>
                  <a:close/>
                  <a:moveTo>
                    <a:pt x="12459377" y="3036925"/>
                  </a:moveTo>
                  <a:cubicBezTo>
                    <a:pt x="12459377" y="3005512"/>
                    <a:pt x="12344813" y="2979562"/>
                    <a:pt x="12206132" y="2979562"/>
                  </a:cubicBezTo>
                  <a:cubicBezTo>
                    <a:pt x="12067449" y="2979562"/>
                    <a:pt x="11952884" y="3005512"/>
                    <a:pt x="11952884" y="3036925"/>
                  </a:cubicBezTo>
                  <a:cubicBezTo>
                    <a:pt x="11952884" y="3068338"/>
                    <a:pt x="12067449" y="3094288"/>
                    <a:pt x="12206132" y="3094288"/>
                  </a:cubicBezTo>
                  <a:cubicBezTo>
                    <a:pt x="12344813" y="3094288"/>
                    <a:pt x="12459377" y="3068338"/>
                    <a:pt x="12459377" y="3036925"/>
                  </a:cubicBezTo>
                  <a:close/>
                  <a:moveTo>
                    <a:pt x="8154190" y="1957954"/>
                  </a:moveTo>
                  <a:lnTo>
                    <a:pt x="7858735" y="2024878"/>
                  </a:lnTo>
                  <a:lnTo>
                    <a:pt x="7569311" y="1957954"/>
                  </a:lnTo>
                  <a:lnTo>
                    <a:pt x="7442688" y="1986636"/>
                  </a:lnTo>
                  <a:lnTo>
                    <a:pt x="7738142" y="2053559"/>
                  </a:lnTo>
                  <a:lnTo>
                    <a:pt x="7442688" y="2120483"/>
                  </a:lnTo>
                  <a:lnTo>
                    <a:pt x="7569311" y="2149164"/>
                  </a:lnTo>
                  <a:lnTo>
                    <a:pt x="7858735" y="2082241"/>
                  </a:lnTo>
                  <a:lnTo>
                    <a:pt x="8154190" y="2149164"/>
                  </a:lnTo>
                  <a:lnTo>
                    <a:pt x="8280812" y="2120483"/>
                  </a:lnTo>
                  <a:lnTo>
                    <a:pt x="7985358" y="2053559"/>
                  </a:lnTo>
                  <a:lnTo>
                    <a:pt x="8280812" y="1986636"/>
                  </a:lnTo>
                  <a:lnTo>
                    <a:pt x="8154190" y="1957954"/>
                  </a:lnTo>
                  <a:close/>
                  <a:moveTo>
                    <a:pt x="7955210" y="0"/>
                  </a:moveTo>
                  <a:lnTo>
                    <a:pt x="7774320" y="0"/>
                  </a:lnTo>
                  <a:lnTo>
                    <a:pt x="7774320" y="87630"/>
                  </a:lnTo>
                  <a:lnTo>
                    <a:pt x="7364302" y="87630"/>
                  </a:lnTo>
                  <a:lnTo>
                    <a:pt x="7364302" y="125730"/>
                  </a:lnTo>
                  <a:lnTo>
                    <a:pt x="7768289" y="125730"/>
                  </a:lnTo>
                  <a:lnTo>
                    <a:pt x="7768289" y="212090"/>
                  </a:lnTo>
                  <a:lnTo>
                    <a:pt x="7949180" y="212090"/>
                  </a:lnTo>
                  <a:lnTo>
                    <a:pt x="7949180" y="124460"/>
                  </a:lnTo>
                  <a:lnTo>
                    <a:pt x="8371257" y="124460"/>
                  </a:lnTo>
                  <a:lnTo>
                    <a:pt x="8371257" y="86360"/>
                  </a:lnTo>
                  <a:lnTo>
                    <a:pt x="7955210" y="86360"/>
                  </a:lnTo>
                  <a:lnTo>
                    <a:pt x="7955210" y="0"/>
                  </a:lnTo>
                  <a:close/>
                  <a:moveTo>
                    <a:pt x="3957536" y="2053559"/>
                  </a:moveTo>
                  <a:cubicBezTo>
                    <a:pt x="3957536" y="2108191"/>
                    <a:pt x="3764586" y="2151896"/>
                    <a:pt x="3523399" y="2151896"/>
                  </a:cubicBezTo>
                  <a:cubicBezTo>
                    <a:pt x="3282212" y="2151896"/>
                    <a:pt x="3089262" y="2108191"/>
                    <a:pt x="3089262" y="2053559"/>
                  </a:cubicBezTo>
                  <a:cubicBezTo>
                    <a:pt x="3089262" y="1998928"/>
                    <a:pt x="3282212" y="1955223"/>
                    <a:pt x="3523399" y="1955223"/>
                  </a:cubicBezTo>
                  <a:cubicBezTo>
                    <a:pt x="3764586" y="1955223"/>
                    <a:pt x="3957536" y="1998928"/>
                    <a:pt x="3957536" y="2053559"/>
                  </a:cubicBezTo>
                  <a:close/>
                  <a:moveTo>
                    <a:pt x="3776645" y="2053559"/>
                  </a:moveTo>
                  <a:cubicBezTo>
                    <a:pt x="3776645" y="2022146"/>
                    <a:pt x="3662082" y="1996196"/>
                    <a:pt x="3523399" y="1996196"/>
                  </a:cubicBezTo>
                  <a:cubicBezTo>
                    <a:pt x="3384716" y="1996196"/>
                    <a:pt x="3270152" y="2022146"/>
                    <a:pt x="3270152" y="2053559"/>
                  </a:cubicBezTo>
                  <a:cubicBezTo>
                    <a:pt x="3270152" y="2084972"/>
                    <a:pt x="3384716" y="2110922"/>
                    <a:pt x="3523399" y="2110922"/>
                  </a:cubicBezTo>
                  <a:cubicBezTo>
                    <a:pt x="3662082" y="2110922"/>
                    <a:pt x="3776645" y="2084972"/>
                    <a:pt x="3776645" y="2053559"/>
                  </a:cubicBezTo>
                  <a:close/>
                  <a:moveTo>
                    <a:pt x="3969595" y="106680"/>
                  </a:moveTo>
                  <a:cubicBezTo>
                    <a:pt x="3969595" y="157480"/>
                    <a:pt x="3776645" y="198120"/>
                    <a:pt x="3535458" y="198120"/>
                  </a:cubicBezTo>
                  <a:cubicBezTo>
                    <a:pt x="3294271" y="198120"/>
                    <a:pt x="3101322" y="157480"/>
                    <a:pt x="3101322" y="106680"/>
                  </a:cubicBezTo>
                  <a:cubicBezTo>
                    <a:pt x="3101322" y="55880"/>
                    <a:pt x="3300301" y="15240"/>
                    <a:pt x="3535458" y="15240"/>
                  </a:cubicBezTo>
                  <a:cubicBezTo>
                    <a:pt x="3776645" y="15240"/>
                    <a:pt x="3969595" y="55880"/>
                    <a:pt x="3969595" y="106680"/>
                  </a:cubicBezTo>
                  <a:close/>
                  <a:moveTo>
                    <a:pt x="3788705" y="106680"/>
                  </a:moveTo>
                  <a:cubicBezTo>
                    <a:pt x="3788705" y="77470"/>
                    <a:pt x="3674141" y="53340"/>
                    <a:pt x="3535458" y="53340"/>
                  </a:cubicBezTo>
                  <a:cubicBezTo>
                    <a:pt x="3396776" y="53340"/>
                    <a:pt x="3282212" y="77470"/>
                    <a:pt x="3282212" y="106680"/>
                  </a:cubicBezTo>
                  <a:cubicBezTo>
                    <a:pt x="3282212" y="135890"/>
                    <a:pt x="3396776" y="160020"/>
                    <a:pt x="3535458" y="160020"/>
                  </a:cubicBezTo>
                  <a:cubicBezTo>
                    <a:pt x="3674141" y="160020"/>
                    <a:pt x="3788705" y="135890"/>
                    <a:pt x="3788705" y="106680"/>
                  </a:cubicBezTo>
                  <a:close/>
                  <a:moveTo>
                    <a:pt x="3818853" y="2939954"/>
                  </a:moveTo>
                  <a:lnTo>
                    <a:pt x="3529429" y="3006878"/>
                  </a:lnTo>
                  <a:lnTo>
                    <a:pt x="3233975" y="2939954"/>
                  </a:lnTo>
                  <a:lnTo>
                    <a:pt x="3107351" y="2968635"/>
                  </a:lnTo>
                  <a:lnTo>
                    <a:pt x="3402805" y="3035559"/>
                  </a:lnTo>
                  <a:lnTo>
                    <a:pt x="3107351" y="3102483"/>
                  </a:lnTo>
                  <a:lnTo>
                    <a:pt x="3233975" y="3131164"/>
                  </a:lnTo>
                  <a:lnTo>
                    <a:pt x="3529429" y="3064240"/>
                  </a:lnTo>
                  <a:lnTo>
                    <a:pt x="3818853" y="3131164"/>
                  </a:lnTo>
                  <a:lnTo>
                    <a:pt x="3945476" y="3102483"/>
                  </a:lnTo>
                  <a:lnTo>
                    <a:pt x="3650022" y="3035559"/>
                  </a:lnTo>
                  <a:lnTo>
                    <a:pt x="3945476" y="2968635"/>
                  </a:lnTo>
                  <a:lnTo>
                    <a:pt x="3818853" y="2939954"/>
                  </a:lnTo>
                  <a:close/>
                </a:path>
              </a:pathLst>
            </a:custGeom>
            <a:solidFill>
              <a:srgbClr val="FFFFFF"/>
            </a:solidFill>
          </p:spPr>
        </p:sp>
      </p:grpSp>
      <p:grpSp>
        <p:nvGrpSpPr>
          <p:cNvPr id="11" name="Group 11"/>
          <p:cNvGrpSpPr/>
          <p:nvPr/>
        </p:nvGrpSpPr>
        <p:grpSpPr>
          <a:xfrm rot="-5400000">
            <a:off x="14607388" y="4406761"/>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3" name="Group 13"/>
          <p:cNvGrpSpPr/>
          <p:nvPr/>
        </p:nvGrpSpPr>
        <p:grpSpPr>
          <a:xfrm rot="-5400000">
            <a:off x="13355063" y="5354062"/>
            <a:ext cx="7648153" cy="2217723"/>
            <a:chOff x="0" y="0"/>
            <a:chExt cx="2798598" cy="785017"/>
          </a:xfrm>
        </p:grpSpPr>
        <p:sp>
          <p:nvSpPr>
            <p:cNvPr id="14" name="Freeform 14"/>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04006D"/>
            </a:solidFill>
          </p:spPr>
        </p:sp>
      </p:grpSp>
      <p:grpSp>
        <p:nvGrpSpPr>
          <p:cNvPr id="15" name="Group 15"/>
          <p:cNvGrpSpPr/>
          <p:nvPr/>
        </p:nvGrpSpPr>
        <p:grpSpPr>
          <a:xfrm rot="-5400000">
            <a:off x="16070277" y="1529985"/>
            <a:ext cx="2217723" cy="221772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1399340" y="857604"/>
            <a:ext cx="9826620" cy="1887855"/>
          </a:xfrm>
          <a:prstGeom prst="rect">
            <a:avLst/>
          </a:prstGeom>
        </p:spPr>
        <p:txBody>
          <a:bodyPr lIns="0" tIns="0" rIns="0" bIns="0" rtlCol="0" anchor="t">
            <a:spAutoFit/>
          </a:bodyPr>
          <a:lstStyle/>
          <a:p>
            <a:pPr algn="ctr">
              <a:lnSpc>
                <a:spcPts val="7200"/>
              </a:lnSpc>
            </a:pPr>
            <a:r>
              <a:rPr lang="en-US" sz="7200" b="1">
                <a:solidFill>
                  <a:srgbClr val="04006D"/>
                </a:solidFill>
                <a:latin typeface="HK Grotesk Bold"/>
                <a:ea typeface="HK Grotesk Bold"/>
                <a:cs typeface="HK Grotesk Bold"/>
                <a:sym typeface="HK Grotesk Bold"/>
              </a:rPr>
              <a:t>Youth Behavioral Health Liaisons (YBHLs)</a:t>
            </a:r>
          </a:p>
        </p:txBody>
      </p:sp>
      <p:sp>
        <p:nvSpPr>
          <p:cNvPr id="20" name="TextBox 20"/>
          <p:cNvSpPr txBox="1"/>
          <p:nvPr/>
        </p:nvSpPr>
        <p:spPr>
          <a:xfrm>
            <a:off x="648608" y="3528448"/>
            <a:ext cx="10429651" cy="4291394"/>
          </a:xfrm>
          <a:prstGeom prst="rect">
            <a:avLst/>
          </a:prstGeom>
        </p:spPr>
        <p:txBody>
          <a:bodyPr lIns="0" tIns="0" rIns="0" bIns="0" rtlCol="0" anchor="t">
            <a:spAutoFit/>
          </a:bodyPr>
          <a:lstStyle/>
          <a:p>
            <a:pPr algn="ctr">
              <a:lnSpc>
                <a:spcPts val="3527"/>
              </a:lnSpc>
            </a:pPr>
            <a:r>
              <a:rPr lang="en-US" sz="2399" b="1">
                <a:solidFill>
                  <a:srgbClr val="04006D"/>
                </a:solidFill>
                <a:latin typeface="HK Grotesk Bold"/>
                <a:ea typeface="HK Grotesk Bold"/>
                <a:cs typeface="HK Grotesk Bold"/>
                <a:sym typeface="HK Grotesk Bold"/>
              </a:rPr>
              <a:t>What is a YBHL?</a:t>
            </a:r>
          </a:p>
          <a:p>
            <a:pPr algn="l">
              <a:lnSpc>
                <a:spcPts val="3380"/>
              </a:lnSpc>
            </a:pPr>
            <a:r>
              <a:rPr lang="en-US" sz="2299">
                <a:solidFill>
                  <a:srgbClr val="000000"/>
                </a:solidFill>
                <a:latin typeface="HK Grotesk"/>
                <a:ea typeface="HK Grotesk"/>
                <a:cs typeface="HK Grotesk"/>
                <a:sym typeface="HK Grotesk"/>
              </a:rPr>
              <a:t>A Youth Behavioral Health Liaison (YBHL) is a behavioral health professional employed at Community Behavioral Health Clinics (CCBHCs) across the state. </a:t>
            </a:r>
          </a:p>
          <a:p>
            <a:pPr algn="l">
              <a:lnSpc>
                <a:spcPts val="3380"/>
              </a:lnSpc>
            </a:pPr>
            <a:endParaRPr lang="en-US" sz="2299">
              <a:solidFill>
                <a:srgbClr val="000000"/>
              </a:solidFill>
              <a:latin typeface="HK Grotesk"/>
              <a:ea typeface="HK Grotesk"/>
              <a:cs typeface="HK Grotesk"/>
              <a:sym typeface="HK Grotesk"/>
            </a:endParaRPr>
          </a:p>
          <a:p>
            <a:pPr algn="l">
              <a:lnSpc>
                <a:spcPts val="3380"/>
              </a:lnSpc>
            </a:pPr>
            <a:r>
              <a:rPr lang="en-US" sz="2299">
                <a:solidFill>
                  <a:srgbClr val="000000"/>
                </a:solidFill>
                <a:latin typeface="HK Grotesk"/>
                <a:ea typeface="HK Grotesk"/>
                <a:cs typeface="HK Grotesk"/>
                <a:sym typeface="HK Grotesk"/>
              </a:rPr>
              <a:t>YBHLs support youth experiencing behavioral health challenges by connecting them with necessary services and supports.   </a:t>
            </a:r>
          </a:p>
          <a:p>
            <a:pPr algn="l">
              <a:lnSpc>
                <a:spcPts val="3380"/>
              </a:lnSpc>
            </a:pPr>
            <a:endParaRPr lang="en-US" sz="2299">
              <a:solidFill>
                <a:srgbClr val="000000"/>
              </a:solidFill>
              <a:latin typeface="HK Grotesk"/>
              <a:ea typeface="HK Grotesk"/>
              <a:cs typeface="HK Grotesk"/>
              <a:sym typeface="HK Grotesk"/>
            </a:endParaRPr>
          </a:p>
          <a:p>
            <a:pPr algn="l">
              <a:lnSpc>
                <a:spcPts val="3380"/>
              </a:lnSpc>
            </a:pPr>
            <a:r>
              <a:rPr lang="en-US" sz="2299">
                <a:solidFill>
                  <a:srgbClr val="000000"/>
                </a:solidFill>
                <a:latin typeface="HK Grotesk"/>
                <a:ea typeface="HK Grotesk"/>
                <a:cs typeface="HK Grotesk"/>
                <a:sym typeface="HK Grotesk"/>
              </a:rPr>
              <a:t>YBHLs also focus on providing education on youth behavioral health to local youth-serving organizations, as well as building vital relationships throughout the community.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348916" y="7347916"/>
            <a:ext cx="4415280" cy="1462888"/>
            <a:chOff x="0" y="0"/>
            <a:chExt cx="2901437" cy="785017"/>
          </a:xfrm>
        </p:grpSpPr>
        <p:sp>
          <p:nvSpPr>
            <p:cNvPr id="3" name="Freeform 3"/>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7" name="Group 7"/>
          <p:cNvGrpSpPr/>
          <p:nvPr/>
        </p:nvGrpSpPr>
        <p:grpSpPr>
          <a:xfrm rot="-5400000">
            <a:off x="16825112" y="5140276"/>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rot="5400000">
            <a:off x="-1864859" y="1864857"/>
            <a:ext cx="4758415" cy="1028701"/>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14" name="Group 14"/>
          <p:cNvGrpSpPr/>
          <p:nvPr/>
        </p:nvGrpSpPr>
        <p:grpSpPr>
          <a:xfrm rot="5400000">
            <a:off x="-217095" y="4052088"/>
            <a:ext cx="1462888" cy="146288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6" name="Group 16"/>
          <p:cNvGrpSpPr/>
          <p:nvPr/>
        </p:nvGrpSpPr>
        <p:grpSpPr>
          <a:xfrm>
            <a:off x="2180412" y="3150258"/>
            <a:ext cx="4254061" cy="1753426"/>
            <a:chOff x="0" y="0"/>
            <a:chExt cx="1120411" cy="461808"/>
          </a:xfrm>
        </p:grpSpPr>
        <p:sp>
          <p:nvSpPr>
            <p:cNvPr id="17" name="Freeform 17"/>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18" name="TextBox 18"/>
            <p:cNvSpPr txBox="1"/>
            <p:nvPr/>
          </p:nvSpPr>
          <p:spPr>
            <a:xfrm>
              <a:off x="0" y="-38100"/>
              <a:ext cx="1120411" cy="499908"/>
            </a:xfrm>
            <a:prstGeom prst="rect">
              <a:avLst/>
            </a:prstGeom>
          </p:spPr>
          <p:txBody>
            <a:bodyPr lIns="50800" tIns="50800" rIns="50800" bIns="50800" rtlCol="0" anchor="ctr"/>
            <a:lstStyle/>
            <a:p>
              <a:pPr algn="ctr">
                <a:lnSpc>
                  <a:spcPts val="2659"/>
                </a:lnSpc>
                <a:spcBef>
                  <a:spcPct val="0"/>
                </a:spcBef>
              </a:pPr>
              <a:r>
                <a:rPr lang="en-US" sz="1899" b="1">
                  <a:solidFill>
                    <a:srgbClr val="000000"/>
                  </a:solidFill>
                  <a:latin typeface="Canva Sans Bold"/>
                  <a:ea typeface="Canva Sans Bold"/>
                  <a:cs typeface="Canva Sans Bold"/>
                  <a:sym typeface="Canva Sans Bold"/>
                </a:rPr>
                <a:t>Link youth and families to appropriate resources.</a:t>
              </a:r>
            </a:p>
          </p:txBody>
        </p:sp>
      </p:grpSp>
      <p:sp>
        <p:nvSpPr>
          <p:cNvPr id="19" name="TextBox 19"/>
          <p:cNvSpPr txBox="1"/>
          <p:nvPr/>
        </p:nvSpPr>
        <p:spPr>
          <a:xfrm>
            <a:off x="3402996" y="801068"/>
            <a:ext cx="12102141" cy="1887855"/>
          </a:xfrm>
          <a:prstGeom prst="rect">
            <a:avLst/>
          </a:prstGeom>
        </p:spPr>
        <p:txBody>
          <a:bodyPr lIns="0" tIns="0" rIns="0" bIns="0" rtlCol="0" anchor="t">
            <a:spAutoFit/>
          </a:bodyPr>
          <a:lstStyle/>
          <a:p>
            <a:pPr algn="ctr">
              <a:lnSpc>
                <a:spcPts val="7200"/>
              </a:lnSpc>
            </a:pPr>
            <a:r>
              <a:rPr lang="en-US" sz="7200" b="1">
                <a:solidFill>
                  <a:srgbClr val="FFFFFF"/>
                </a:solidFill>
                <a:latin typeface="HK Grotesk Bold"/>
                <a:ea typeface="HK Grotesk Bold"/>
                <a:cs typeface="HK Grotesk Bold"/>
                <a:sym typeface="HK Grotesk Bold"/>
              </a:rPr>
              <a:t>YBHLs have many roles in their communities...</a:t>
            </a:r>
          </a:p>
        </p:txBody>
      </p:sp>
      <p:grpSp>
        <p:nvGrpSpPr>
          <p:cNvPr id="20" name="Group 20"/>
          <p:cNvGrpSpPr/>
          <p:nvPr/>
        </p:nvGrpSpPr>
        <p:grpSpPr>
          <a:xfrm>
            <a:off x="7016969" y="5068300"/>
            <a:ext cx="4254061" cy="1753426"/>
            <a:chOff x="0" y="0"/>
            <a:chExt cx="1120411" cy="461808"/>
          </a:xfrm>
        </p:grpSpPr>
        <p:sp>
          <p:nvSpPr>
            <p:cNvPr id="21" name="Freeform 21"/>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22" name="TextBox 22"/>
            <p:cNvSpPr txBox="1"/>
            <p:nvPr/>
          </p:nvSpPr>
          <p:spPr>
            <a:xfrm>
              <a:off x="0" y="-38100"/>
              <a:ext cx="1120411" cy="499908"/>
            </a:xfrm>
            <a:prstGeom prst="rect">
              <a:avLst/>
            </a:prstGeom>
          </p:spPr>
          <p:txBody>
            <a:bodyPr lIns="50800" tIns="50800" rIns="50800" bIns="50800" rtlCol="0" anchor="ctr"/>
            <a:lstStyle/>
            <a:p>
              <a:pPr algn="ctr">
                <a:lnSpc>
                  <a:spcPts val="2659"/>
                </a:lnSpc>
                <a:spcBef>
                  <a:spcPct val="0"/>
                </a:spcBef>
              </a:pPr>
              <a:r>
                <a:rPr lang="en-US" sz="1899" b="1">
                  <a:solidFill>
                    <a:srgbClr val="000000"/>
                  </a:solidFill>
                  <a:latin typeface="Canva Sans Bold"/>
                  <a:ea typeface="Canva Sans Bold"/>
                  <a:cs typeface="Canva Sans Bold"/>
                  <a:sym typeface="Canva Sans Bold"/>
                </a:rPr>
                <a:t>Provide training for youth serving organizations on youth behavioral health.</a:t>
              </a:r>
            </a:p>
          </p:txBody>
        </p:sp>
      </p:grpSp>
      <p:grpSp>
        <p:nvGrpSpPr>
          <p:cNvPr id="23" name="Group 23"/>
          <p:cNvGrpSpPr/>
          <p:nvPr/>
        </p:nvGrpSpPr>
        <p:grpSpPr>
          <a:xfrm>
            <a:off x="2180412" y="6821726"/>
            <a:ext cx="4254061" cy="1753426"/>
            <a:chOff x="0" y="0"/>
            <a:chExt cx="1120411" cy="461808"/>
          </a:xfrm>
        </p:grpSpPr>
        <p:sp>
          <p:nvSpPr>
            <p:cNvPr id="24" name="Freeform 24"/>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25" name="TextBox 25"/>
            <p:cNvSpPr txBox="1"/>
            <p:nvPr/>
          </p:nvSpPr>
          <p:spPr>
            <a:xfrm>
              <a:off x="0" y="-38100"/>
              <a:ext cx="1120411" cy="499908"/>
            </a:xfrm>
            <a:prstGeom prst="rect">
              <a:avLst/>
            </a:prstGeom>
          </p:spPr>
          <p:txBody>
            <a:bodyPr lIns="50800" tIns="50800" rIns="50800" bIns="50800" rtlCol="0" anchor="ctr"/>
            <a:lstStyle/>
            <a:p>
              <a:pPr algn="ctr">
                <a:lnSpc>
                  <a:spcPts val="2659"/>
                </a:lnSpc>
                <a:spcBef>
                  <a:spcPct val="0"/>
                </a:spcBef>
              </a:pPr>
              <a:r>
                <a:rPr lang="en-US" sz="1899" b="1">
                  <a:solidFill>
                    <a:srgbClr val="000000"/>
                  </a:solidFill>
                  <a:latin typeface="Canva Sans Bold"/>
                  <a:ea typeface="Canva Sans Bold"/>
                  <a:cs typeface="Canva Sans Bold"/>
                  <a:sym typeface="Canva Sans Bold"/>
                </a:rPr>
                <a:t>Coordinate services within the local systems of care.</a:t>
              </a:r>
            </a:p>
          </p:txBody>
        </p:sp>
      </p:grpSp>
      <p:grpSp>
        <p:nvGrpSpPr>
          <p:cNvPr id="26" name="Group 26"/>
          <p:cNvGrpSpPr/>
          <p:nvPr/>
        </p:nvGrpSpPr>
        <p:grpSpPr>
          <a:xfrm>
            <a:off x="11894951" y="6821726"/>
            <a:ext cx="4254061" cy="1753426"/>
            <a:chOff x="0" y="0"/>
            <a:chExt cx="1120411" cy="461808"/>
          </a:xfrm>
        </p:grpSpPr>
        <p:sp>
          <p:nvSpPr>
            <p:cNvPr id="27" name="Freeform 27"/>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28" name="TextBox 28"/>
            <p:cNvSpPr txBox="1"/>
            <p:nvPr/>
          </p:nvSpPr>
          <p:spPr>
            <a:xfrm>
              <a:off x="0" y="-38100"/>
              <a:ext cx="1120411" cy="499908"/>
            </a:xfrm>
            <a:prstGeom prst="rect">
              <a:avLst/>
            </a:prstGeom>
          </p:spPr>
          <p:txBody>
            <a:bodyPr lIns="50800" tIns="50800" rIns="50800" bIns="50800" rtlCol="0" anchor="ctr"/>
            <a:lstStyle/>
            <a:p>
              <a:pPr algn="ctr">
                <a:lnSpc>
                  <a:spcPts val="2659"/>
                </a:lnSpc>
                <a:spcBef>
                  <a:spcPct val="0"/>
                </a:spcBef>
              </a:pPr>
              <a:r>
                <a:rPr lang="en-US" sz="1899" b="1">
                  <a:solidFill>
                    <a:srgbClr val="000000"/>
                  </a:solidFill>
                  <a:latin typeface="Canva Sans Bold"/>
                  <a:ea typeface="Canva Sans Bold"/>
                  <a:cs typeface="Canva Sans Bold"/>
                  <a:sym typeface="Canva Sans Bold"/>
                </a:rPr>
                <a:t>Answer general questions about youth behavioral health.</a:t>
              </a:r>
            </a:p>
          </p:txBody>
        </p:sp>
      </p:grpSp>
      <p:grpSp>
        <p:nvGrpSpPr>
          <p:cNvPr id="29" name="Group 29"/>
          <p:cNvGrpSpPr/>
          <p:nvPr/>
        </p:nvGrpSpPr>
        <p:grpSpPr>
          <a:xfrm>
            <a:off x="11894951" y="3150258"/>
            <a:ext cx="4254061" cy="1753426"/>
            <a:chOff x="0" y="0"/>
            <a:chExt cx="1120411" cy="461808"/>
          </a:xfrm>
        </p:grpSpPr>
        <p:sp>
          <p:nvSpPr>
            <p:cNvPr id="30" name="Freeform 30"/>
            <p:cNvSpPr/>
            <p:nvPr/>
          </p:nvSpPr>
          <p:spPr>
            <a:xfrm>
              <a:off x="0" y="0"/>
              <a:ext cx="1120411" cy="461808"/>
            </a:xfrm>
            <a:custGeom>
              <a:avLst/>
              <a:gdLst/>
              <a:ahLst/>
              <a:cxnLst/>
              <a:rect l="l" t="t" r="r" b="b"/>
              <a:pathLst>
                <a:path w="1120411" h="461808">
                  <a:moveTo>
                    <a:pt x="92814" y="0"/>
                  </a:moveTo>
                  <a:lnTo>
                    <a:pt x="1027597" y="0"/>
                  </a:lnTo>
                  <a:cubicBezTo>
                    <a:pt x="1078857" y="0"/>
                    <a:pt x="1120411" y="41554"/>
                    <a:pt x="1120411" y="92814"/>
                  </a:cubicBezTo>
                  <a:lnTo>
                    <a:pt x="1120411" y="368993"/>
                  </a:lnTo>
                  <a:cubicBezTo>
                    <a:pt x="1120411" y="420253"/>
                    <a:pt x="1078857" y="461808"/>
                    <a:pt x="1027597" y="461808"/>
                  </a:cubicBezTo>
                  <a:lnTo>
                    <a:pt x="92814" y="461808"/>
                  </a:lnTo>
                  <a:cubicBezTo>
                    <a:pt x="41554" y="461808"/>
                    <a:pt x="0" y="420253"/>
                    <a:pt x="0" y="368993"/>
                  </a:cubicBezTo>
                  <a:lnTo>
                    <a:pt x="0" y="92814"/>
                  </a:lnTo>
                  <a:cubicBezTo>
                    <a:pt x="0" y="41554"/>
                    <a:pt x="41554" y="0"/>
                    <a:pt x="92814" y="0"/>
                  </a:cubicBezTo>
                  <a:close/>
                </a:path>
              </a:pathLst>
            </a:custGeom>
            <a:solidFill>
              <a:srgbClr val="FF9AA1"/>
            </a:solidFill>
          </p:spPr>
        </p:sp>
        <p:sp>
          <p:nvSpPr>
            <p:cNvPr id="31" name="TextBox 31"/>
            <p:cNvSpPr txBox="1"/>
            <p:nvPr/>
          </p:nvSpPr>
          <p:spPr>
            <a:xfrm>
              <a:off x="0" y="-38100"/>
              <a:ext cx="1120411" cy="499908"/>
            </a:xfrm>
            <a:prstGeom prst="rect">
              <a:avLst/>
            </a:prstGeom>
          </p:spPr>
          <p:txBody>
            <a:bodyPr lIns="50800" tIns="50800" rIns="50800" bIns="50800" rtlCol="0" anchor="ctr"/>
            <a:lstStyle/>
            <a:p>
              <a:pPr algn="ctr">
                <a:lnSpc>
                  <a:spcPts val="2659"/>
                </a:lnSpc>
                <a:spcBef>
                  <a:spcPct val="0"/>
                </a:spcBef>
              </a:pPr>
              <a:r>
                <a:rPr lang="en-US" sz="1899" b="1">
                  <a:solidFill>
                    <a:srgbClr val="000000"/>
                  </a:solidFill>
                  <a:latin typeface="Canva Sans Bold"/>
                  <a:ea typeface="Canva Sans Bold"/>
                  <a:cs typeface="Canva Sans Bold"/>
                  <a:sym typeface="Canva Sans Bold"/>
                </a:rPr>
                <a:t>Coordinate and access resources within the crisis continuum.</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926777" y="57150"/>
            <a:ext cx="7361223" cy="10287000"/>
          </a:xfrm>
          <a:prstGeom prst="rect">
            <a:avLst/>
          </a:prstGeom>
          <a:solidFill>
            <a:srgbClr val="04006D"/>
          </a:solidFill>
        </p:spPr>
      </p:sp>
      <p:grpSp>
        <p:nvGrpSpPr>
          <p:cNvPr id="3" name="Group 3"/>
          <p:cNvGrpSpPr/>
          <p:nvPr/>
        </p:nvGrpSpPr>
        <p:grpSpPr>
          <a:xfrm rot="5400000">
            <a:off x="13372827" y="1234563"/>
            <a:ext cx="3932012" cy="1462888"/>
            <a:chOff x="0" y="0"/>
            <a:chExt cx="2208094" cy="785017"/>
          </a:xfrm>
        </p:grpSpPr>
        <p:sp>
          <p:nvSpPr>
            <p:cNvPr id="4" name="Freeform 4"/>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5" name="Group 5"/>
          <p:cNvGrpSpPr/>
          <p:nvPr/>
        </p:nvGrpSpPr>
        <p:grpSpPr>
          <a:xfrm rot="5400000">
            <a:off x="14607388" y="3200569"/>
            <a:ext cx="1462888" cy="1462888"/>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7" name="Group 7"/>
          <p:cNvGrpSpPr/>
          <p:nvPr/>
        </p:nvGrpSpPr>
        <p:grpSpPr>
          <a:xfrm rot="5400000">
            <a:off x="9612517" y="3531985"/>
            <a:ext cx="8526855" cy="1462888"/>
            <a:chOff x="0" y="0"/>
            <a:chExt cx="4839151" cy="785017"/>
          </a:xfrm>
        </p:grpSpPr>
        <p:sp>
          <p:nvSpPr>
            <p:cNvPr id="8" name="Freeform 8"/>
            <p:cNvSpPr/>
            <p:nvPr/>
          </p:nvSpPr>
          <p:spPr>
            <a:xfrm>
              <a:off x="0" y="0"/>
              <a:ext cx="4839151" cy="785017"/>
            </a:xfrm>
            <a:custGeom>
              <a:avLst/>
              <a:gdLst/>
              <a:ahLst/>
              <a:cxnLst/>
              <a:rect l="l" t="t" r="r" b="b"/>
              <a:pathLst>
                <a:path w="4839151" h="785017">
                  <a:moveTo>
                    <a:pt x="0" y="0"/>
                  </a:moveTo>
                  <a:lnTo>
                    <a:pt x="4839151" y="0"/>
                  </a:lnTo>
                  <a:lnTo>
                    <a:pt x="4839151" y="785017"/>
                  </a:lnTo>
                  <a:lnTo>
                    <a:pt x="0" y="785017"/>
                  </a:lnTo>
                  <a:close/>
                </a:path>
              </a:pathLst>
            </a:custGeom>
            <a:solidFill>
              <a:srgbClr val="00A6B6"/>
            </a:solidFill>
          </p:spPr>
        </p:sp>
      </p:grpSp>
      <p:grpSp>
        <p:nvGrpSpPr>
          <p:cNvPr id="12" name="Group 12"/>
          <p:cNvGrpSpPr/>
          <p:nvPr/>
        </p:nvGrpSpPr>
        <p:grpSpPr>
          <a:xfrm rot="5400000">
            <a:off x="13144500" y="7795412"/>
            <a:ext cx="1462888" cy="1462888"/>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6" name="Group 16"/>
          <p:cNvGrpSpPr/>
          <p:nvPr/>
        </p:nvGrpSpPr>
        <p:grpSpPr>
          <a:xfrm rot="5400000">
            <a:off x="14574091" y="1496185"/>
            <a:ext cx="5210094" cy="2217723"/>
            <a:chOff x="0" y="0"/>
            <a:chExt cx="2656262" cy="785017"/>
          </a:xfrm>
        </p:grpSpPr>
        <p:sp>
          <p:nvSpPr>
            <p:cNvPr id="17" name="Freeform 17"/>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ED3432"/>
            </a:solidFill>
          </p:spPr>
        </p:sp>
      </p:grpSp>
      <p:grpSp>
        <p:nvGrpSpPr>
          <p:cNvPr id="18" name="Group 18"/>
          <p:cNvGrpSpPr/>
          <p:nvPr/>
        </p:nvGrpSpPr>
        <p:grpSpPr>
          <a:xfrm rot="5400000">
            <a:off x="8667734" y="2259042"/>
            <a:ext cx="6735808" cy="2217723"/>
            <a:chOff x="0" y="0"/>
            <a:chExt cx="2656262" cy="785017"/>
          </a:xfrm>
        </p:grpSpPr>
        <p:sp>
          <p:nvSpPr>
            <p:cNvPr id="19" name="Freeform 19"/>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23" name="Group 23"/>
          <p:cNvGrpSpPr/>
          <p:nvPr/>
        </p:nvGrpSpPr>
        <p:grpSpPr>
          <a:xfrm rot="5400000">
            <a:off x="16070277" y="4101233"/>
            <a:ext cx="2217723" cy="221772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27" name="Group 27"/>
          <p:cNvGrpSpPr/>
          <p:nvPr/>
        </p:nvGrpSpPr>
        <p:grpSpPr>
          <a:xfrm rot="5400000">
            <a:off x="10926777" y="5626947"/>
            <a:ext cx="2217723" cy="221772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29" name="TextBox 29"/>
          <p:cNvSpPr txBox="1"/>
          <p:nvPr/>
        </p:nvSpPr>
        <p:spPr>
          <a:xfrm>
            <a:off x="1408044" y="593514"/>
            <a:ext cx="8467320" cy="971001"/>
          </a:xfrm>
          <a:prstGeom prst="rect">
            <a:avLst/>
          </a:prstGeom>
        </p:spPr>
        <p:txBody>
          <a:bodyPr lIns="0" tIns="0" rIns="0" bIns="0" rtlCol="0" anchor="t">
            <a:spAutoFit/>
          </a:bodyPr>
          <a:lstStyle/>
          <a:p>
            <a:pPr algn="l">
              <a:lnSpc>
                <a:spcPts val="7200"/>
              </a:lnSpc>
            </a:pPr>
            <a:r>
              <a:rPr lang="en-US" sz="7200" b="1">
                <a:solidFill>
                  <a:srgbClr val="04006D"/>
                </a:solidFill>
                <a:latin typeface="HK Grotesk Bold"/>
                <a:ea typeface="HK Grotesk Bold"/>
                <a:cs typeface="HK Grotesk Bold"/>
                <a:sym typeface="HK Grotesk Bold"/>
              </a:rPr>
              <a:t>YBHLs Continued</a:t>
            </a:r>
          </a:p>
        </p:txBody>
      </p:sp>
      <p:sp>
        <p:nvSpPr>
          <p:cNvPr id="30" name="TextBox 30"/>
          <p:cNvSpPr txBox="1"/>
          <p:nvPr/>
        </p:nvSpPr>
        <p:spPr>
          <a:xfrm>
            <a:off x="1408044" y="2101764"/>
            <a:ext cx="7178005" cy="2130933"/>
          </a:xfrm>
          <a:prstGeom prst="rect">
            <a:avLst/>
          </a:prstGeom>
        </p:spPr>
        <p:txBody>
          <a:bodyPr lIns="0" tIns="0" rIns="0" bIns="0" rtlCol="0" anchor="t">
            <a:spAutoFit/>
          </a:bodyPr>
          <a:lstStyle/>
          <a:p>
            <a:pPr algn="ctr">
              <a:lnSpc>
                <a:spcPts val="3380"/>
              </a:lnSpc>
            </a:pPr>
            <a:r>
              <a:rPr lang="en-US" sz="2299" b="1">
                <a:solidFill>
                  <a:srgbClr val="04006D"/>
                </a:solidFill>
                <a:latin typeface="HK Grotesk Bold"/>
                <a:ea typeface="HK Grotesk Bold"/>
                <a:cs typeface="HK Grotesk Bold"/>
                <a:sym typeface="HK Grotesk Bold"/>
              </a:rPr>
              <a:t>Who do YBHLs accept referrals from?</a:t>
            </a:r>
          </a:p>
          <a:p>
            <a:pPr algn="l">
              <a:lnSpc>
                <a:spcPts val="3380"/>
              </a:lnSpc>
            </a:pPr>
            <a:r>
              <a:rPr lang="en-US" sz="2299">
                <a:solidFill>
                  <a:srgbClr val="000000"/>
                </a:solidFill>
                <a:latin typeface="HK Grotesk"/>
                <a:ea typeface="HK Grotesk"/>
                <a:cs typeface="HK Grotesk"/>
                <a:sym typeface="HK Grotesk"/>
              </a:rPr>
              <a:t>YBHLs accept referrals from any youth-serving organization. This includes, but is not limited to, Children’s Division, schools, juvenile offices, courts, law enforcement, and many others.</a:t>
            </a:r>
          </a:p>
        </p:txBody>
      </p:sp>
      <p:sp>
        <p:nvSpPr>
          <p:cNvPr id="31" name="TextBox 31"/>
          <p:cNvSpPr txBox="1"/>
          <p:nvPr/>
        </p:nvSpPr>
        <p:spPr>
          <a:xfrm>
            <a:off x="1408044" y="4898138"/>
            <a:ext cx="4652824" cy="3845433"/>
          </a:xfrm>
          <a:prstGeom prst="rect">
            <a:avLst/>
          </a:prstGeom>
        </p:spPr>
        <p:txBody>
          <a:bodyPr lIns="0" tIns="0" rIns="0" bIns="0" rtlCol="0" anchor="t">
            <a:spAutoFit/>
          </a:bodyPr>
          <a:lstStyle/>
          <a:p>
            <a:pPr algn="ctr">
              <a:lnSpc>
                <a:spcPts val="3380"/>
              </a:lnSpc>
            </a:pPr>
            <a:r>
              <a:rPr lang="en-US" sz="2299" b="1">
                <a:solidFill>
                  <a:srgbClr val="04006D"/>
                </a:solidFill>
                <a:latin typeface="HK Grotesk Bold"/>
                <a:ea typeface="HK Grotesk Bold"/>
                <a:cs typeface="HK Grotesk Bold"/>
                <a:sym typeface="HK Grotesk Bold"/>
              </a:rPr>
              <a:t>How do I make referrals?</a:t>
            </a:r>
          </a:p>
          <a:p>
            <a:pPr algn="just">
              <a:lnSpc>
                <a:spcPts val="3380"/>
              </a:lnSpc>
            </a:pPr>
            <a:r>
              <a:rPr lang="en-US" sz="2299">
                <a:solidFill>
                  <a:srgbClr val="000000"/>
                </a:solidFill>
                <a:latin typeface="HK Grotesk Light"/>
                <a:ea typeface="HK Grotesk Light"/>
                <a:cs typeface="HK Grotesk Light"/>
                <a:sym typeface="HK Grotesk Light"/>
              </a:rPr>
              <a:t>YBHLs cover the </a:t>
            </a:r>
            <a:r>
              <a:rPr lang="en-US" sz="2299" b="1">
                <a:solidFill>
                  <a:srgbClr val="000000"/>
                </a:solidFill>
                <a:latin typeface="HK Grotesk Bold"/>
                <a:ea typeface="HK Grotesk Bold"/>
                <a:cs typeface="HK Grotesk Bold"/>
                <a:sym typeface="HK Grotesk Bold"/>
              </a:rPr>
              <a:t>ENTIRE STATE</a:t>
            </a:r>
            <a:r>
              <a:rPr lang="en-US" sz="2299">
                <a:solidFill>
                  <a:srgbClr val="000000"/>
                </a:solidFill>
                <a:latin typeface="HK Grotesk"/>
                <a:ea typeface="HK Grotesk"/>
                <a:cs typeface="HK Grotesk"/>
                <a:sym typeface="HK Grotesk"/>
              </a:rPr>
              <a:t> of Missouri, allowing anyone to make a referral. To make a referral you can either contact your local YBHL and provide them with the youth’s information or provide the YBHLs information to the family for them to reach out. </a:t>
            </a:r>
          </a:p>
        </p:txBody>
      </p:sp>
      <p:sp>
        <p:nvSpPr>
          <p:cNvPr id="32" name="Freeform 32"/>
          <p:cNvSpPr/>
          <p:nvPr/>
        </p:nvSpPr>
        <p:spPr>
          <a:xfrm>
            <a:off x="6834672" y="5486163"/>
            <a:ext cx="3040692" cy="3040692"/>
          </a:xfrm>
          <a:custGeom>
            <a:avLst/>
            <a:gdLst/>
            <a:ahLst/>
            <a:cxnLst/>
            <a:rect l="l" t="t" r="r" b="b"/>
            <a:pathLst>
              <a:path w="3040692" h="3040692">
                <a:moveTo>
                  <a:pt x="0" y="0"/>
                </a:moveTo>
                <a:lnTo>
                  <a:pt x="3040692" y="0"/>
                </a:lnTo>
                <a:lnTo>
                  <a:pt x="3040692" y="3040693"/>
                </a:lnTo>
                <a:lnTo>
                  <a:pt x="0" y="3040693"/>
                </a:lnTo>
                <a:lnTo>
                  <a:pt x="0" y="0"/>
                </a:lnTo>
                <a:close/>
              </a:path>
            </a:pathLst>
          </a:custGeom>
          <a:blipFill>
            <a:blip r:embed="rId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348916" y="7347916"/>
            <a:ext cx="4415280" cy="1462888"/>
            <a:chOff x="0" y="0"/>
            <a:chExt cx="2901437" cy="785017"/>
          </a:xfrm>
        </p:grpSpPr>
        <p:sp>
          <p:nvSpPr>
            <p:cNvPr id="3" name="Freeform 3"/>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7" name="Group 7"/>
          <p:cNvGrpSpPr/>
          <p:nvPr/>
        </p:nvGrpSpPr>
        <p:grpSpPr>
          <a:xfrm rot="-5400000">
            <a:off x="16825112" y="5140276"/>
            <a:ext cx="1462888" cy="146288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9" name="Group 9"/>
          <p:cNvGrpSpPr/>
          <p:nvPr/>
        </p:nvGrpSpPr>
        <p:grpSpPr>
          <a:xfrm rot="5400000">
            <a:off x="-1864859" y="1864857"/>
            <a:ext cx="4758415" cy="1028701"/>
            <a:chOff x="0" y="0"/>
            <a:chExt cx="2901437" cy="785017"/>
          </a:xfrm>
        </p:grpSpPr>
        <p:sp>
          <p:nvSpPr>
            <p:cNvPr id="10" name="Freeform 1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14" name="Group 14"/>
          <p:cNvGrpSpPr/>
          <p:nvPr/>
        </p:nvGrpSpPr>
        <p:grpSpPr>
          <a:xfrm rot="5400000">
            <a:off x="-217095" y="4052088"/>
            <a:ext cx="1462888" cy="146288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pic>
        <p:nvPicPr>
          <p:cNvPr id="5" name="Picture 4">
            <a:extLst>
              <a:ext uri="{FF2B5EF4-FFF2-40B4-BE49-F238E27FC236}">
                <a16:creationId xmlns:a16="http://schemas.microsoft.com/office/drawing/2014/main" id="{72720A6A-8949-7731-0AE9-BA158C583C82}"/>
              </a:ext>
            </a:extLst>
          </p:cNvPr>
          <p:cNvPicPr>
            <a:picLocks noChangeAspect="1"/>
          </p:cNvPicPr>
          <p:nvPr/>
        </p:nvPicPr>
        <p:blipFill>
          <a:blip r:embed="rId3"/>
          <a:stretch>
            <a:fillRect/>
          </a:stretch>
        </p:blipFill>
        <p:spPr>
          <a:xfrm>
            <a:off x="2438400" y="266036"/>
            <a:ext cx="12954000" cy="9748479"/>
          </a:xfrm>
          <a:prstGeom prst="rect">
            <a:avLst/>
          </a:prstGeom>
        </p:spPr>
      </p:pic>
    </p:spTree>
    <p:extLst>
      <p:ext uri="{BB962C8B-B14F-4D97-AF65-F5344CB8AC3E}">
        <p14:creationId xmlns:p14="http://schemas.microsoft.com/office/powerpoint/2010/main" val="242262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725"/>
            <a:ext cx="7361223" cy="10287000"/>
          </a:xfrm>
          <a:prstGeom prst="rect">
            <a:avLst/>
          </a:prstGeom>
          <a:solidFill>
            <a:srgbClr val="04006D"/>
          </a:solidFill>
        </p:spPr>
      </p:sp>
      <p:grpSp>
        <p:nvGrpSpPr>
          <p:cNvPr id="3" name="Group 3"/>
          <p:cNvGrpSpPr/>
          <p:nvPr/>
        </p:nvGrpSpPr>
        <p:grpSpPr>
          <a:xfrm rot="5400000">
            <a:off x="2446050" y="1234563"/>
            <a:ext cx="3932012" cy="1462888"/>
            <a:chOff x="0" y="0"/>
            <a:chExt cx="2208094" cy="785017"/>
          </a:xfrm>
        </p:grpSpPr>
        <p:sp>
          <p:nvSpPr>
            <p:cNvPr id="4" name="Freeform 4"/>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8" name="Group 8"/>
          <p:cNvGrpSpPr/>
          <p:nvPr/>
        </p:nvGrpSpPr>
        <p:grpSpPr>
          <a:xfrm rot="5400000">
            <a:off x="3680612" y="3200569"/>
            <a:ext cx="1462888" cy="1462888"/>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0" name="Group 10"/>
          <p:cNvGrpSpPr/>
          <p:nvPr/>
        </p:nvGrpSpPr>
        <p:grpSpPr>
          <a:xfrm rot="5400000">
            <a:off x="-1314260" y="3531984"/>
            <a:ext cx="8526856" cy="1462888"/>
            <a:chOff x="0" y="0"/>
            <a:chExt cx="4839151" cy="785017"/>
          </a:xfrm>
        </p:grpSpPr>
        <p:sp>
          <p:nvSpPr>
            <p:cNvPr id="11" name="Freeform 11"/>
            <p:cNvSpPr/>
            <p:nvPr/>
          </p:nvSpPr>
          <p:spPr>
            <a:xfrm>
              <a:off x="0" y="0"/>
              <a:ext cx="4839151" cy="785017"/>
            </a:xfrm>
            <a:custGeom>
              <a:avLst/>
              <a:gdLst/>
              <a:ahLst/>
              <a:cxnLst/>
              <a:rect l="l" t="t" r="r" b="b"/>
              <a:pathLst>
                <a:path w="4839151" h="785017">
                  <a:moveTo>
                    <a:pt x="0" y="0"/>
                  </a:moveTo>
                  <a:lnTo>
                    <a:pt x="4839151" y="0"/>
                  </a:lnTo>
                  <a:lnTo>
                    <a:pt x="4839151" y="785017"/>
                  </a:lnTo>
                  <a:lnTo>
                    <a:pt x="0" y="785017"/>
                  </a:lnTo>
                  <a:close/>
                </a:path>
              </a:pathLst>
            </a:custGeom>
            <a:solidFill>
              <a:srgbClr val="00A6B6"/>
            </a:solidFill>
          </p:spPr>
        </p:sp>
      </p:grpSp>
      <p:grpSp>
        <p:nvGrpSpPr>
          <p:cNvPr id="12" name="Group 12"/>
          <p:cNvGrpSpPr/>
          <p:nvPr/>
        </p:nvGrpSpPr>
        <p:grpSpPr>
          <a:xfrm rot="5400000">
            <a:off x="2217723" y="7795412"/>
            <a:ext cx="1462888" cy="1462888"/>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6" name="Group 16"/>
          <p:cNvGrpSpPr/>
          <p:nvPr/>
        </p:nvGrpSpPr>
        <p:grpSpPr>
          <a:xfrm rot="5400000">
            <a:off x="3647313" y="1496185"/>
            <a:ext cx="5210095" cy="2217723"/>
            <a:chOff x="0" y="0"/>
            <a:chExt cx="2656262" cy="785017"/>
          </a:xfrm>
        </p:grpSpPr>
        <p:sp>
          <p:nvSpPr>
            <p:cNvPr id="17" name="Freeform 17"/>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ED3432"/>
            </a:solidFill>
          </p:spPr>
        </p:sp>
      </p:grpSp>
      <p:grpSp>
        <p:nvGrpSpPr>
          <p:cNvPr id="18" name="Group 18"/>
          <p:cNvGrpSpPr/>
          <p:nvPr/>
        </p:nvGrpSpPr>
        <p:grpSpPr>
          <a:xfrm rot="5400000">
            <a:off x="-2273331" y="2273330"/>
            <a:ext cx="6764383" cy="2217723"/>
            <a:chOff x="0" y="0"/>
            <a:chExt cx="2656262" cy="785017"/>
          </a:xfrm>
        </p:grpSpPr>
        <p:sp>
          <p:nvSpPr>
            <p:cNvPr id="19" name="Freeform 19"/>
            <p:cNvSpPr/>
            <p:nvPr/>
          </p:nvSpPr>
          <p:spPr>
            <a:xfrm>
              <a:off x="0" y="0"/>
              <a:ext cx="2656262" cy="785017"/>
            </a:xfrm>
            <a:custGeom>
              <a:avLst/>
              <a:gdLst/>
              <a:ahLst/>
              <a:cxnLst/>
              <a:rect l="l" t="t" r="r" b="b"/>
              <a:pathLst>
                <a:path w="2656262" h="785017">
                  <a:moveTo>
                    <a:pt x="0" y="0"/>
                  </a:moveTo>
                  <a:lnTo>
                    <a:pt x="2656262" y="0"/>
                  </a:lnTo>
                  <a:lnTo>
                    <a:pt x="2656262" y="785017"/>
                  </a:lnTo>
                  <a:lnTo>
                    <a:pt x="0" y="785017"/>
                  </a:lnTo>
                  <a:close/>
                </a:path>
              </a:pathLst>
            </a:custGeom>
            <a:solidFill>
              <a:srgbClr val="FF9AA1"/>
            </a:solidFill>
          </p:spPr>
        </p:sp>
      </p:grpSp>
      <p:grpSp>
        <p:nvGrpSpPr>
          <p:cNvPr id="23" name="Group 23"/>
          <p:cNvGrpSpPr/>
          <p:nvPr/>
        </p:nvGrpSpPr>
        <p:grpSpPr>
          <a:xfrm rot="5400000">
            <a:off x="5143500" y="4101233"/>
            <a:ext cx="2217723" cy="221772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27" name="Group 27"/>
          <p:cNvGrpSpPr/>
          <p:nvPr/>
        </p:nvGrpSpPr>
        <p:grpSpPr>
          <a:xfrm rot="5400000">
            <a:off x="0" y="5655522"/>
            <a:ext cx="2217723" cy="221772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29" name="TextBox 29"/>
          <p:cNvSpPr txBox="1"/>
          <p:nvPr/>
        </p:nvSpPr>
        <p:spPr>
          <a:xfrm>
            <a:off x="8278038" y="1023707"/>
            <a:ext cx="8981262" cy="1825625"/>
          </a:xfrm>
          <a:prstGeom prst="rect">
            <a:avLst/>
          </a:prstGeom>
        </p:spPr>
        <p:txBody>
          <a:bodyPr lIns="0" tIns="0" rIns="0" bIns="0" rtlCol="0" anchor="t">
            <a:spAutoFit/>
          </a:bodyPr>
          <a:lstStyle/>
          <a:p>
            <a:pPr algn="ctr">
              <a:lnSpc>
                <a:spcPts val="7000"/>
              </a:lnSpc>
            </a:pPr>
            <a:r>
              <a:rPr lang="en-US" sz="7000" b="1">
                <a:solidFill>
                  <a:srgbClr val="04006D"/>
                </a:solidFill>
                <a:latin typeface="HK Grotesk Bold"/>
                <a:ea typeface="HK Grotesk Bold"/>
                <a:cs typeface="HK Grotesk Bold"/>
                <a:sym typeface="HK Grotesk Bold"/>
              </a:rPr>
              <a:t>Where are DBH Services Provided?</a:t>
            </a:r>
          </a:p>
        </p:txBody>
      </p:sp>
      <p:sp>
        <p:nvSpPr>
          <p:cNvPr id="30" name="TextBox 30"/>
          <p:cNvSpPr txBox="1"/>
          <p:nvPr/>
        </p:nvSpPr>
        <p:spPr>
          <a:xfrm>
            <a:off x="8691502" y="3476718"/>
            <a:ext cx="8640192" cy="455295"/>
          </a:xfrm>
          <a:prstGeom prst="rect">
            <a:avLst/>
          </a:prstGeom>
        </p:spPr>
        <p:txBody>
          <a:bodyPr lIns="0" tIns="0" rIns="0" bIns="0" rtlCol="0" anchor="t">
            <a:spAutoFit/>
          </a:bodyPr>
          <a:lstStyle/>
          <a:p>
            <a:pPr algn="l">
              <a:lnSpc>
                <a:spcPts val="3779"/>
              </a:lnSpc>
            </a:pPr>
            <a:r>
              <a:rPr lang="en-US" sz="2699">
                <a:solidFill>
                  <a:srgbClr val="04006D"/>
                </a:solidFill>
                <a:latin typeface="HK Grotesk"/>
                <a:ea typeface="HK Grotesk"/>
                <a:cs typeface="HK Grotesk"/>
                <a:sym typeface="HK Grotesk"/>
              </a:rPr>
              <a:t>Certified Community Behavioral Health Clinics (CCBHCs)</a:t>
            </a:r>
          </a:p>
        </p:txBody>
      </p:sp>
      <p:sp>
        <p:nvSpPr>
          <p:cNvPr id="31" name="TextBox 31"/>
          <p:cNvSpPr txBox="1"/>
          <p:nvPr/>
        </p:nvSpPr>
        <p:spPr>
          <a:xfrm>
            <a:off x="8691502" y="5644608"/>
            <a:ext cx="7735197" cy="469231"/>
          </a:xfrm>
          <a:prstGeom prst="rect">
            <a:avLst/>
          </a:prstGeom>
        </p:spPr>
        <p:txBody>
          <a:bodyPr lIns="0" tIns="0" rIns="0" bIns="0" rtlCol="0" anchor="t">
            <a:spAutoFit/>
          </a:bodyPr>
          <a:lstStyle/>
          <a:p>
            <a:pPr algn="l">
              <a:lnSpc>
                <a:spcPts val="3779"/>
              </a:lnSpc>
            </a:pPr>
            <a:r>
              <a:rPr lang="en-US" sz="2699" dirty="0">
                <a:solidFill>
                  <a:srgbClr val="04006D"/>
                </a:solidFill>
                <a:latin typeface="HK Grotesk"/>
                <a:ea typeface="HK Grotesk"/>
                <a:cs typeface="HK Grotesk"/>
                <a:sym typeface="HK Grotesk"/>
              </a:rPr>
              <a:t>Substance Use Disorder (SUD) Providers</a:t>
            </a:r>
          </a:p>
        </p:txBody>
      </p:sp>
      <p:sp>
        <p:nvSpPr>
          <p:cNvPr id="32" name="TextBox 32"/>
          <p:cNvSpPr txBox="1"/>
          <p:nvPr/>
        </p:nvSpPr>
        <p:spPr>
          <a:xfrm>
            <a:off x="9524103" y="4560663"/>
            <a:ext cx="7735197" cy="455295"/>
          </a:xfrm>
          <a:prstGeom prst="rect">
            <a:avLst/>
          </a:prstGeom>
        </p:spPr>
        <p:txBody>
          <a:bodyPr lIns="0" tIns="0" rIns="0" bIns="0" rtlCol="0" anchor="t">
            <a:spAutoFit/>
          </a:bodyPr>
          <a:lstStyle/>
          <a:p>
            <a:pPr algn="l">
              <a:lnSpc>
                <a:spcPts val="3779"/>
              </a:lnSpc>
            </a:pPr>
            <a:r>
              <a:rPr lang="en-US" sz="2699" dirty="0">
                <a:solidFill>
                  <a:srgbClr val="04006D"/>
                </a:solidFill>
                <a:latin typeface="HK Grotesk"/>
                <a:ea typeface="HK Grotesk"/>
                <a:cs typeface="HK Grotesk"/>
                <a:sym typeface="HK Grotesk"/>
              </a:rPr>
              <a:t>Behavioral Health Crisis Centers (BHCCs)</a:t>
            </a:r>
          </a:p>
        </p:txBody>
      </p:sp>
      <p:sp>
        <p:nvSpPr>
          <p:cNvPr id="33" name="TextBox 33"/>
          <p:cNvSpPr txBox="1"/>
          <p:nvPr/>
        </p:nvSpPr>
        <p:spPr>
          <a:xfrm>
            <a:off x="9524103" y="6728553"/>
            <a:ext cx="7735197" cy="469231"/>
          </a:xfrm>
          <a:prstGeom prst="rect">
            <a:avLst/>
          </a:prstGeom>
        </p:spPr>
        <p:txBody>
          <a:bodyPr lIns="0" tIns="0" rIns="0" bIns="0" rtlCol="0" anchor="t">
            <a:spAutoFit/>
          </a:bodyPr>
          <a:lstStyle/>
          <a:p>
            <a:pPr algn="l">
              <a:lnSpc>
                <a:spcPts val="3779"/>
              </a:lnSpc>
            </a:pPr>
            <a:r>
              <a:rPr lang="en-US" sz="2699" dirty="0">
                <a:solidFill>
                  <a:srgbClr val="04006D"/>
                </a:solidFill>
                <a:latin typeface="HK Grotesk"/>
                <a:ea typeface="HK Grotesk"/>
                <a:cs typeface="HK Grotesk"/>
                <a:sym typeface="HK Grotesk"/>
              </a:rPr>
              <a:t>Recovery Support Providers</a:t>
            </a:r>
          </a:p>
        </p:txBody>
      </p:sp>
      <p:sp>
        <p:nvSpPr>
          <p:cNvPr id="34" name="TextBox 34"/>
          <p:cNvSpPr txBox="1"/>
          <p:nvPr/>
        </p:nvSpPr>
        <p:spPr>
          <a:xfrm>
            <a:off x="8691502" y="7812498"/>
            <a:ext cx="8358229" cy="455295"/>
          </a:xfrm>
          <a:prstGeom prst="rect">
            <a:avLst/>
          </a:prstGeom>
        </p:spPr>
        <p:txBody>
          <a:bodyPr lIns="0" tIns="0" rIns="0" bIns="0" rtlCol="0" anchor="t">
            <a:spAutoFit/>
          </a:bodyPr>
          <a:lstStyle/>
          <a:p>
            <a:pPr algn="l">
              <a:lnSpc>
                <a:spcPts val="3779"/>
              </a:lnSpc>
            </a:pPr>
            <a:r>
              <a:rPr lang="en-US" sz="2699">
                <a:solidFill>
                  <a:srgbClr val="04006D"/>
                </a:solidFill>
                <a:latin typeface="HK Grotesk"/>
                <a:ea typeface="HK Grotesk"/>
                <a:cs typeface="HK Grotesk"/>
                <a:sym typeface="HK Grotesk"/>
              </a:rPr>
              <a:t>Various Partnerships (Schools, Law Enforcement,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947574" y="7627185"/>
            <a:ext cx="3856741"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3144500" y="5698815"/>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006D"/>
            </a:solidFill>
          </p:spPr>
        </p:sp>
      </p:grpSp>
      <p:grpSp>
        <p:nvGrpSpPr>
          <p:cNvPr id="6" name="Group 6"/>
          <p:cNvGrpSpPr/>
          <p:nvPr/>
        </p:nvGrpSpPr>
        <p:grpSpPr>
          <a:xfrm rot="-5400000">
            <a:off x="12764435" y="6981159"/>
            <a:ext cx="5148794"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8" name="Group 8"/>
          <p:cNvGrpSpPr/>
          <p:nvPr/>
        </p:nvGrpSpPr>
        <p:grpSpPr>
          <a:xfrm rot="-5400000">
            <a:off x="12352540" y="7482094"/>
            <a:ext cx="5972585" cy="1462888"/>
            <a:chOff x="351790" y="351790"/>
            <a:chExt cx="2940050" cy="2954020"/>
          </a:xfrm>
        </p:grpSpPr>
        <p:sp>
          <p:nvSpPr>
            <p:cNvPr id="9" name="Freeform 9"/>
            <p:cNvSpPr/>
            <p:nvPr/>
          </p:nvSpPr>
          <p:spPr>
            <a:xfrm>
              <a:off x="16510" y="971857"/>
              <a:ext cx="12623757" cy="2163405"/>
            </a:xfrm>
            <a:custGeom>
              <a:avLst/>
              <a:gdLst/>
              <a:ahLst/>
              <a:cxnLst/>
              <a:rect l="l" t="t" r="r" b="b"/>
              <a:pathLst>
                <a:path w="12623757" h="2163405">
                  <a:moveTo>
                    <a:pt x="182880" y="1081702"/>
                  </a:moveTo>
                  <a:cubicBezTo>
                    <a:pt x="182880" y="1136334"/>
                    <a:pt x="142240" y="1180039"/>
                    <a:pt x="91440" y="1180039"/>
                  </a:cubicBezTo>
                  <a:cubicBezTo>
                    <a:pt x="40640" y="1180039"/>
                    <a:pt x="0" y="1136334"/>
                    <a:pt x="0" y="1081702"/>
                  </a:cubicBezTo>
                  <a:cubicBezTo>
                    <a:pt x="0" y="1027071"/>
                    <a:pt x="40640" y="983366"/>
                    <a:pt x="91440" y="983366"/>
                  </a:cubicBezTo>
                  <a:cubicBezTo>
                    <a:pt x="142240" y="983366"/>
                    <a:pt x="182880" y="1027071"/>
                    <a:pt x="182880" y="1081702"/>
                  </a:cubicBezTo>
                  <a:close/>
                  <a:moveTo>
                    <a:pt x="3506889" y="0"/>
                  </a:moveTo>
                  <a:cubicBezTo>
                    <a:pt x="3265702" y="0"/>
                    <a:pt x="3072752" y="43705"/>
                    <a:pt x="3072752" y="98336"/>
                  </a:cubicBezTo>
                  <a:cubicBezTo>
                    <a:pt x="3072752" y="152968"/>
                    <a:pt x="3265702" y="196673"/>
                    <a:pt x="3506889" y="196673"/>
                  </a:cubicBezTo>
                  <a:cubicBezTo>
                    <a:pt x="3748076" y="196673"/>
                    <a:pt x="3941026" y="152968"/>
                    <a:pt x="3941026" y="98336"/>
                  </a:cubicBezTo>
                  <a:cubicBezTo>
                    <a:pt x="3941026" y="43705"/>
                    <a:pt x="3748076" y="0"/>
                    <a:pt x="3506889" y="0"/>
                  </a:cubicBezTo>
                  <a:close/>
                  <a:moveTo>
                    <a:pt x="7848255" y="0"/>
                  </a:moveTo>
                  <a:cubicBezTo>
                    <a:pt x="7607068" y="0"/>
                    <a:pt x="7414119" y="43705"/>
                    <a:pt x="7414119" y="98336"/>
                  </a:cubicBezTo>
                  <a:cubicBezTo>
                    <a:pt x="7414119" y="152968"/>
                    <a:pt x="7607068" y="196673"/>
                    <a:pt x="7848255" y="196673"/>
                  </a:cubicBezTo>
                  <a:cubicBezTo>
                    <a:pt x="8089442" y="196673"/>
                    <a:pt x="8282391" y="152968"/>
                    <a:pt x="8282391" y="98336"/>
                  </a:cubicBezTo>
                  <a:cubicBezTo>
                    <a:pt x="8282391" y="43705"/>
                    <a:pt x="8083412" y="0"/>
                    <a:pt x="7848255" y="0"/>
                  </a:cubicBezTo>
                  <a:close/>
                  <a:moveTo>
                    <a:pt x="12189621" y="983366"/>
                  </a:moveTo>
                  <a:cubicBezTo>
                    <a:pt x="11948434" y="983366"/>
                    <a:pt x="11755485" y="1027071"/>
                    <a:pt x="11755485" y="1081702"/>
                  </a:cubicBezTo>
                  <a:cubicBezTo>
                    <a:pt x="11755485" y="1136334"/>
                    <a:pt x="11948434" y="1180039"/>
                    <a:pt x="12189621" y="1180039"/>
                  </a:cubicBezTo>
                  <a:cubicBezTo>
                    <a:pt x="12430808" y="1180039"/>
                    <a:pt x="12623757" y="1136334"/>
                    <a:pt x="12623757" y="1081702"/>
                  </a:cubicBezTo>
                  <a:cubicBezTo>
                    <a:pt x="12623757" y="1027071"/>
                    <a:pt x="12430808" y="983366"/>
                    <a:pt x="12189621" y="983366"/>
                  </a:cubicBezTo>
                  <a:close/>
                  <a:moveTo>
                    <a:pt x="7848255" y="1966731"/>
                  </a:moveTo>
                  <a:cubicBezTo>
                    <a:pt x="7607068" y="1966731"/>
                    <a:pt x="7414119" y="2010437"/>
                    <a:pt x="7414119" y="2065068"/>
                  </a:cubicBezTo>
                  <a:cubicBezTo>
                    <a:pt x="7414119" y="2119699"/>
                    <a:pt x="7607068" y="2163405"/>
                    <a:pt x="7848255" y="2163405"/>
                  </a:cubicBezTo>
                  <a:cubicBezTo>
                    <a:pt x="8089442" y="2163405"/>
                    <a:pt x="8282391" y="2119699"/>
                    <a:pt x="8282391" y="2065068"/>
                  </a:cubicBezTo>
                  <a:cubicBezTo>
                    <a:pt x="8282391" y="2010437"/>
                    <a:pt x="8083412" y="1966731"/>
                    <a:pt x="7848255" y="1966731"/>
                  </a:cubicBezTo>
                  <a:close/>
                </a:path>
              </a:pathLst>
            </a:custGeom>
            <a:solidFill>
              <a:srgbClr val="FFFFFF"/>
            </a:solidFill>
          </p:spPr>
        </p:sp>
        <p:sp>
          <p:nvSpPr>
            <p:cNvPr id="10" name="Freeform 10"/>
            <p:cNvSpPr/>
            <p:nvPr/>
          </p:nvSpPr>
          <p:spPr>
            <a:xfrm>
              <a:off x="0" y="0"/>
              <a:ext cx="12640267" cy="3150285"/>
            </a:xfrm>
            <a:custGeom>
              <a:avLst/>
              <a:gdLst/>
              <a:ahLst/>
              <a:cxnLst/>
              <a:rect l="l" t="t" r="r" b="b"/>
              <a:pathLst>
                <a:path w="12640267" h="3150285">
                  <a:moveTo>
                    <a:pt x="12628208" y="1003270"/>
                  </a:moveTo>
                  <a:lnTo>
                    <a:pt x="12332753" y="1070193"/>
                  </a:lnTo>
                  <a:lnTo>
                    <a:pt x="12628208" y="1137117"/>
                  </a:lnTo>
                  <a:lnTo>
                    <a:pt x="12501584" y="1165798"/>
                  </a:lnTo>
                  <a:lnTo>
                    <a:pt x="12206131" y="1098875"/>
                  </a:lnTo>
                  <a:lnTo>
                    <a:pt x="11916706" y="1165798"/>
                  </a:lnTo>
                  <a:lnTo>
                    <a:pt x="11790083" y="1137117"/>
                  </a:lnTo>
                  <a:lnTo>
                    <a:pt x="12085538" y="1070193"/>
                  </a:lnTo>
                  <a:lnTo>
                    <a:pt x="11790083" y="1003270"/>
                  </a:lnTo>
                  <a:lnTo>
                    <a:pt x="11916706" y="974588"/>
                  </a:lnTo>
                  <a:lnTo>
                    <a:pt x="12206131" y="1041512"/>
                  </a:lnTo>
                  <a:lnTo>
                    <a:pt x="12501584" y="974588"/>
                  </a:lnTo>
                  <a:lnTo>
                    <a:pt x="12628208" y="1003270"/>
                  </a:lnTo>
                  <a:close/>
                  <a:moveTo>
                    <a:pt x="11759935" y="106680"/>
                  </a:moveTo>
                  <a:cubicBezTo>
                    <a:pt x="11759935" y="55880"/>
                    <a:pt x="11952884" y="15240"/>
                    <a:pt x="12194072" y="15240"/>
                  </a:cubicBezTo>
                  <a:cubicBezTo>
                    <a:pt x="12435259" y="15240"/>
                    <a:pt x="12628208" y="55880"/>
                    <a:pt x="12628208" y="106680"/>
                  </a:cubicBezTo>
                  <a:cubicBezTo>
                    <a:pt x="12628208" y="157480"/>
                    <a:pt x="12435259" y="198120"/>
                    <a:pt x="12194072" y="198120"/>
                  </a:cubicBezTo>
                  <a:cubicBezTo>
                    <a:pt x="11952884" y="198120"/>
                    <a:pt x="11759935" y="157480"/>
                    <a:pt x="11759935" y="106680"/>
                  </a:cubicBezTo>
                  <a:close/>
                  <a:moveTo>
                    <a:pt x="11940825" y="106680"/>
                  </a:moveTo>
                  <a:cubicBezTo>
                    <a:pt x="11940825" y="135890"/>
                    <a:pt x="12055389" y="160020"/>
                    <a:pt x="12194072" y="160020"/>
                  </a:cubicBezTo>
                  <a:cubicBezTo>
                    <a:pt x="12332754" y="160020"/>
                    <a:pt x="12447318" y="135890"/>
                    <a:pt x="12447318" y="106680"/>
                  </a:cubicBezTo>
                  <a:cubicBezTo>
                    <a:pt x="12447318" y="77470"/>
                    <a:pt x="12332754" y="53340"/>
                    <a:pt x="12194072" y="53340"/>
                  </a:cubicBezTo>
                  <a:cubicBezTo>
                    <a:pt x="12055389" y="53340"/>
                    <a:pt x="11940825" y="77470"/>
                    <a:pt x="11940825" y="106680"/>
                  </a:cubicBezTo>
                  <a:close/>
                  <a:moveTo>
                    <a:pt x="13970" y="1070193"/>
                  </a:moveTo>
                  <a:cubicBezTo>
                    <a:pt x="13970" y="1015562"/>
                    <a:pt x="54610" y="971857"/>
                    <a:pt x="105410" y="971857"/>
                  </a:cubicBezTo>
                  <a:cubicBezTo>
                    <a:pt x="156210" y="971857"/>
                    <a:pt x="196850" y="1015562"/>
                    <a:pt x="196850" y="1070193"/>
                  </a:cubicBezTo>
                  <a:cubicBezTo>
                    <a:pt x="196850" y="1124825"/>
                    <a:pt x="156210" y="1168530"/>
                    <a:pt x="105410" y="1168530"/>
                  </a:cubicBezTo>
                  <a:cubicBezTo>
                    <a:pt x="54610" y="1168530"/>
                    <a:pt x="13970" y="1124825"/>
                    <a:pt x="13970" y="1070193"/>
                  </a:cubicBezTo>
                  <a:close/>
                  <a:moveTo>
                    <a:pt x="52070" y="1070193"/>
                  </a:moveTo>
                  <a:cubicBezTo>
                    <a:pt x="52070" y="1101606"/>
                    <a:pt x="76200" y="1127556"/>
                    <a:pt x="105410" y="1127556"/>
                  </a:cubicBezTo>
                  <a:cubicBezTo>
                    <a:pt x="134620" y="1127556"/>
                    <a:pt x="158750" y="1101606"/>
                    <a:pt x="158750" y="1070193"/>
                  </a:cubicBezTo>
                  <a:cubicBezTo>
                    <a:pt x="158750" y="1038780"/>
                    <a:pt x="134620" y="1012830"/>
                    <a:pt x="105410" y="1012830"/>
                  </a:cubicBezTo>
                  <a:cubicBezTo>
                    <a:pt x="76200" y="1012830"/>
                    <a:pt x="52070" y="1038780"/>
                    <a:pt x="52070" y="1070193"/>
                  </a:cubicBezTo>
                  <a:close/>
                  <a:moveTo>
                    <a:pt x="125730" y="2922199"/>
                  </a:moveTo>
                  <a:lnTo>
                    <a:pt x="87630" y="2922199"/>
                  </a:lnTo>
                  <a:lnTo>
                    <a:pt x="87630" y="3016438"/>
                  </a:lnTo>
                  <a:lnTo>
                    <a:pt x="0" y="3016438"/>
                  </a:lnTo>
                  <a:lnTo>
                    <a:pt x="0" y="3057412"/>
                  </a:lnTo>
                  <a:lnTo>
                    <a:pt x="86360" y="3057412"/>
                  </a:lnTo>
                  <a:lnTo>
                    <a:pt x="86360" y="3150285"/>
                  </a:lnTo>
                  <a:lnTo>
                    <a:pt x="124460" y="3150285"/>
                  </a:lnTo>
                  <a:lnTo>
                    <a:pt x="124460" y="3056046"/>
                  </a:lnTo>
                  <a:lnTo>
                    <a:pt x="212090" y="3056046"/>
                  </a:lnTo>
                  <a:lnTo>
                    <a:pt x="212090" y="3015073"/>
                  </a:lnTo>
                  <a:lnTo>
                    <a:pt x="125730" y="3015073"/>
                  </a:lnTo>
                  <a:lnTo>
                    <a:pt x="125730" y="2922199"/>
                  </a:lnTo>
                  <a:close/>
                  <a:moveTo>
                    <a:pt x="46990" y="195580"/>
                  </a:moveTo>
                  <a:lnTo>
                    <a:pt x="109220" y="133350"/>
                  </a:lnTo>
                  <a:lnTo>
                    <a:pt x="171450" y="195580"/>
                  </a:lnTo>
                  <a:lnTo>
                    <a:pt x="196850" y="168910"/>
                  </a:lnTo>
                  <a:lnTo>
                    <a:pt x="135890" y="106680"/>
                  </a:lnTo>
                  <a:lnTo>
                    <a:pt x="196850" y="44450"/>
                  </a:lnTo>
                  <a:lnTo>
                    <a:pt x="170180" y="17780"/>
                  </a:lnTo>
                  <a:lnTo>
                    <a:pt x="109220" y="80010"/>
                  </a:lnTo>
                  <a:lnTo>
                    <a:pt x="48260" y="17780"/>
                  </a:lnTo>
                  <a:lnTo>
                    <a:pt x="21590" y="44450"/>
                  </a:lnTo>
                  <a:lnTo>
                    <a:pt x="82550" y="105410"/>
                  </a:lnTo>
                  <a:lnTo>
                    <a:pt x="20320" y="168910"/>
                  </a:lnTo>
                  <a:lnTo>
                    <a:pt x="46990" y="195580"/>
                  </a:lnTo>
                  <a:close/>
                  <a:moveTo>
                    <a:pt x="12640267" y="3036925"/>
                  </a:moveTo>
                  <a:cubicBezTo>
                    <a:pt x="12640267" y="3091556"/>
                    <a:pt x="12447319" y="3135262"/>
                    <a:pt x="12206132" y="3135262"/>
                  </a:cubicBezTo>
                  <a:cubicBezTo>
                    <a:pt x="11964945" y="3135262"/>
                    <a:pt x="11771995" y="3091556"/>
                    <a:pt x="11771995" y="3036925"/>
                  </a:cubicBezTo>
                  <a:cubicBezTo>
                    <a:pt x="11771995" y="2982294"/>
                    <a:pt x="11964945" y="2938588"/>
                    <a:pt x="12206132" y="2938588"/>
                  </a:cubicBezTo>
                  <a:cubicBezTo>
                    <a:pt x="12447318" y="2938588"/>
                    <a:pt x="12640267" y="2982294"/>
                    <a:pt x="12640267" y="3036925"/>
                  </a:cubicBezTo>
                  <a:close/>
                  <a:moveTo>
                    <a:pt x="12459377" y="3036925"/>
                  </a:moveTo>
                  <a:cubicBezTo>
                    <a:pt x="12459377" y="3005512"/>
                    <a:pt x="12344813" y="2979562"/>
                    <a:pt x="12206132" y="2979562"/>
                  </a:cubicBezTo>
                  <a:cubicBezTo>
                    <a:pt x="12067449" y="2979562"/>
                    <a:pt x="11952884" y="3005512"/>
                    <a:pt x="11952884" y="3036925"/>
                  </a:cubicBezTo>
                  <a:cubicBezTo>
                    <a:pt x="11952884" y="3068338"/>
                    <a:pt x="12067449" y="3094288"/>
                    <a:pt x="12206132" y="3094288"/>
                  </a:cubicBezTo>
                  <a:cubicBezTo>
                    <a:pt x="12344813" y="3094288"/>
                    <a:pt x="12459377" y="3068338"/>
                    <a:pt x="12459377" y="3036925"/>
                  </a:cubicBezTo>
                  <a:close/>
                  <a:moveTo>
                    <a:pt x="8154190" y="1957954"/>
                  </a:moveTo>
                  <a:lnTo>
                    <a:pt x="7858735" y="2024878"/>
                  </a:lnTo>
                  <a:lnTo>
                    <a:pt x="7569311" y="1957954"/>
                  </a:lnTo>
                  <a:lnTo>
                    <a:pt x="7442688" y="1986636"/>
                  </a:lnTo>
                  <a:lnTo>
                    <a:pt x="7738142" y="2053559"/>
                  </a:lnTo>
                  <a:lnTo>
                    <a:pt x="7442688" y="2120483"/>
                  </a:lnTo>
                  <a:lnTo>
                    <a:pt x="7569311" y="2149164"/>
                  </a:lnTo>
                  <a:lnTo>
                    <a:pt x="7858735" y="2082241"/>
                  </a:lnTo>
                  <a:lnTo>
                    <a:pt x="8154190" y="2149164"/>
                  </a:lnTo>
                  <a:lnTo>
                    <a:pt x="8280812" y="2120483"/>
                  </a:lnTo>
                  <a:lnTo>
                    <a:pt x="7985358" y="2053559"/>
                  </a:lnTo>
                  <a:lnTo>
                    <a:pt x="8280812" y="1986636"/>
                  </a:lnTo>
                  <a:lnTo>
                    <a:pt x="8154190" y="1957954"/>
                  </a:lnTo>
                  <a:close/>
                  <a:moveTo>
                    <a:pt x="7955210" y="0"/>
                  </a:moveTo>
                  <a:lnTo>
                    <a:pt x="7774320" y="0"/>
                  </a:lnTo>
                  <a:lnTo>
                    <a:pt x="7774320" y="87630"/>
                  </a:lnTo>
                  <a:lnTo>
                    <a:pt x="7364302" y="87630"/>
                  </a:lnTo>
                  <a:lnTo>
                    <a:pt x="7364302" y="125730"/>
                  </a:lnTo>
                  <a:lnTo>
                    <a:pt x="7768289" y="125730"/>
                  </a:lnTo>
                  <a:lnTo>
                    <a:pt x="7768289" y="212090"/>
                  </a:lnTo>
                  <a:lnTo>
                    <a:pt x="7949180" y="212090"/>
                  </a:lnTo>
                  <a:lnTo>
                    <a:pt x="7949180" y="124460"/>
                  </a:lnTo>
                  <a:lnTo>
                    <a:pt x="8371257" y="124460"/>
                  </a:lnTo>
                  <a:lnTo>
                    <a:pt x="8371257" y="86360"/>
                  </a:lnTo>
                  <a:lnTo>
                    <a:pt x="7955210" y="86360"/>
                  </a:lnTo>
                  <a:lnTo>
                    <a:pt x="7955210" y="0"/>
                  </a:lnTo>
                  <a:close/>
                  <a:moveTo>
                    <a:pt x="3957536" y="2053559"/>
                  </a:moveTo>
                  <a:cubicBezTo>
                    <a:pt x="3957536" y="2108191"/>
                    <a:pt x="3764586" y="2151896"/>
                    <a:pt x="3523399" y="2151896"/>
                  </a:cubicBezTo>
                  <a:cubicBezTo>
                    <a:pt x="3282212" y="2151896"/>
                    <a:pt x="3089262" y="2108191"/>
                    <a:pt x="3089262" y="2053559"/>
                  </a:cubicBezTo>
                  <a:cubicBezTo>
                    <a:pt x="3089262" y="1998928"/>
                    <a:pt x="3282212" y="1955223"/>
                    <a:pt x="3523399" y="1955223"/>
                  </a:cubicBezTo>
                  <a:cubicBezTo>
                    <a:pt x="3764586" y="1955223"/>
                    <a:pt x="3957536" y="1998928"/>
                    <a:pt x="3957536" y="2053559"/>
                  </a:cubicBezTo>
                  <a:close/>
                  <a:moveTo>
                    <a:pt x="3776645" y="2053559"/>
                  </a:moveTo>
                  <a:cubicBezTo>
                    <a:pt x="3776645" y="2022146"/>
                    <a:pt x="3662082" y="1996196"/>
                    <a:pt x="3523399" y="1996196"/>
                  </a:cubicBezTo>
                  <a:cubicBezTo>
                    <a:pt x="3384716" y="1996196"/>
                    <a:pt x="3270152" y="2022146"/>
                    <a:pt x="3270152" y="2053559"/>
                  </a:cubicBezTo>
                  <a:cubicBezTo>
                    <a:pt x="3270152" y="2084972"/>
                    <a:pt x="3384716" y="2110922"/>
                    <a:pt x="3523399" y="2110922"/>
                  </a:cubicBezTo>
                  <a:cubicBezTo>
                    <a:pt x="3662082" y="2110922"/>
                    <a:pt x="3776645" y="2084972"/>
                    <a:pt x="3776645" y="2053559"/>
                  </a:cubicBezTo>
                  <a:close/>
                  <a:moveTo>
                    <a:pt x="3969595" y="106680"/>
                  </a:moveTo>
                  <a:cubicBezTo>
                    <a:pt x="3969595" y="157480"/>
                    <a:pt x="3776645" y="198120"/>
                    <a:pt x="3535458" y="198120"/>
                  </a:cubicBezTo>
                  <a:cubicBezTo>
                    <a:pt x="3294271" y="198120"/>
                    <a:pt x="3101322" y="157480"/>
                    <a:pt x="3101322" y="106680"/>
                  </a:cubicBezTo>
                  <a:cubicBezTo>
                    <a:pt x="3101322" y="55880"/>
                    <a:pt x="3300301" y="15240"/>
                    <a:pt x="3535458" y="15240"/>
                  </a:cubicBezTo>
                  <a:cubicBezTo>
                    <a:pt x="3776645" y="15240"/>
                    <a:pt x="3969595" y="55880"/>
                    <a:pt x="3969595" y="106680"/>
                  </a:cubicBezTo>
                  <a:close/>
                  <a:moveTo>
                    <a:pt x="3788705" y="106680"/>
                  </a:moveTo>
                  <a:cubicBezTo>
                    <a:pt x="3788705" y="77470"/>
                    <a:pt x="3674141" y="53340"/>
                    <a:pt x="3535458" y="53340"/>
                  </a:cubicBezTo>
                  <a:cubicBezTo>
                    <a:pt x="3396776" y="53340"/>
                    <a:pt x="3282212" y="77470"/>
                    <a:pt x="3282212" y="106680"/>
                  </a:cubicBezTo>
                  <a:cubicBezTo>
                    <a:pt x="3282212" y="135890"/>
                    <a:pt x="3396776" y="160020"/>
                    <a:pt x="3535458" y="160020"/>
                  </a:cubicBezTo>
                  <a:cubicBezTo>
                    <a:pt x="3674141" y="160020"/>
                    <a:pt x="3788705" y="135890"/>
                    <a:pt x="3788705" y="106680"/>
                  </a:cubicBezTo>
                  <a:close/>
                  <a:moveTo>
                    <a:pt x="3818853" y="2939954"/>
                  </a:moveTo>
                  <a:lnTo>
                    <a:pt x="3529429" y="3006878"/>
                  </a:lnTo>
                  <a:lnTo>
                    <a:pt x="3233975" y="2939954"/>
                  </a:lnTo>
                  <a:lnTo>
                    <a:pt x="3107351" y="2968635"/>
                  </a:lnTo>
                  <a:lnTo>
                    <a:pt x="3402805" y="3035559"/>
                  </a:lnTo>
                  <a:lnTo>
                    <a:pt x="3107351" y="3102483"/>
                  </a:lnTo>
                  <a:lnTo>
                    <a:pt x="3233975" y="3131164"/>
                  </a:lnTo>
                  <a:lnTo>
                    <a:pt x="3529429" y="3064240"/>
                  </a:lnTo>
                  <a:lnTo>
                    <a:pt x="3818853" y="3131164"/>
                  </a:lnTo>
                  <a:lnTo>
                    <a:pt x="3945476" y="3102483"/>
                  </a:lnTo>
                  <a:lnTo>
                    <a:pt x="3650022" y="3035559"/>
                  </a:lnTo>
                  <a:lnTo>
                    <a:pt x="3945476" y="2968635"/>
                  </a:lnTo>
                  <a:lnTo>
                    <a:pt x="3818853" y="2939954"/>
                  </a:lnTo>
                  <a:close/>
                </a:path>
              </a:pathLst>
            </a:custGeom>
            <a:solidFill>
              <a:srgbClr val="FFFFFF"/>
            </a:solidFill>
          </p:spPr>
        </p:sp>
      </p:grpSp>
      <p:grpSp>
        <p:nvGrpSpPr>
          <p:cNvPr id="11" name="Group 11"/>
          <p:cNvGrpSpPr/>
          <p:nvPr/>
        </p:nvGrpSpPr>
        <p:grpSpPr>
          <a:xfrm rot="-5400000">
            <a:off x="14607388" y="4406761"/>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0E6DB"/>
            </a:solidFill>
          </p:spPr>
        </p:sp>
      </p:grpSp>
      <p:grpSp>
        <p:nvGrpSpPr>
          <p:cNvPr id="13" name="Group 13"/>
          <p:cNvGrpSpPr/>
          <p:nvPr/>
        </p:nvGrpSpPr>
        <p:grpSpPr>
          <a:xfrm rot="-5400000">
            <a:off x="13355063" y="5354062"/>
            <a:ext cx="7648153" cy="2217723"/>
            <a:chOff x="0" y="0"/>
            <a:chExt cx="2798598" cy="785017"/>
          </a:xfrm>
        </p:grpSpPr>
        <p:sp>
          <p:nvSpPr>
            <p:cNvPr id="14" name="Freeform 14"/>
            <p:cNvSpPr/>
            <p:nvPr/>
          </p:nvSpPr>
          <p:spPr>
            <a:xfrm>
              <a:off x="0" y="0"/>
              <a:ext cx="2798598" cy="785017"/>
            </a:xfrm>
            <a:custGeom>
              <a:avLst/>
              <a:gdLst/>
              <a:ahLst/>
              <a:cxnLst/>
              <a:rect l="l" t="t" r="r" b="b"/>
              <a:pathLst>
                <a:path w="2798598" h="785017">
                  <a:moveTo>
                    <a:pt x="0" y="0"/>
                  </a:moveTo>
                  <a:lnTo>
                    <a:pt x="2798598" y="0"/>
                  </a:lnTo>
                  <a:lnTo>
                    <a:pt x="2798598" y="785017"/>
                  </a:lnTo>
                  <a:lnTo>
                    <a:pt x="0" y="785017"/>
                  </a:lnTo>
                  <a:close/>
                </a:path>
              </a:pathLst>
            </a:custGeom>
            <a:solidFill>
              <a:srgbClr val="04006D"/>
            </a:solidFill>
          </p:spPr>
        </p:sp>
      </p:grpSp>
      <p:grpSp>
        <p:nvGrpSpPr>
          <p:cNvPr id="15" name="Group 15"/>
          <p:cNvGrpSpPr/>
          <p:nvPr/>
        </p:nvGrpSpPr>
        <p:grpSpPr>
          <a:xfrm rot="-5400000">
            <a:off x="16070277" y="1529985"/>
            <a:ext cx="2217723" cy="221772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3432"/>
            </a:solidFill>
          </p:spPr>
        </p:sp>
      </p:grpSp>
      <p:sp>
        <p:nvSpPr>
          <p:cNvPr id="19" name="TextBox 19"/>
          <p:cNvSpPr txBox="1"/>
          <p:nvPr/>
        </p:nvSpPr>
        <p:spPr>
          <a:xfrm>
            <a:off x="1711225" y="726827"/>
            <a:ext cx="9826620" cy="969240"/>
          </a:xfrm>
          <a:prstGeom prst="rect">
            <a:avLst/>
          </a:prstGeom>
        </p:spPr>
        <p:txBody>
          <a:bodyPr lIns="0" tIns="0" rIns="0" bIns="0" rtlCol="0" anchor="t">
            <a:spAutoFit/>
          </a:bodyPr>
          <a:lstStyle/>
          <a:p>
            <a:pPr algn="ctr">
              <a:lnSpc>
                <a:spcPts val="7200"/>
              </a:lnSpc>
            </a:pPr>
            <a:r>
              <a:rPr lang="en-US" sz="7200" b="1" dirty="0">
                <a:solidFill>
                  <a:srgbClr val="04006D"/>
                </a:solidFill>
                <a:latin typeface="HK Grotesk Bold"/>
                <a:ea typeface="HK Grotesk Bold"/>
                <a:cs typeface="HK Grotesk Bold"/>
                <a:sym typeface="HK Grotesk Bold"/>
              </a:rPr>
              <a:t>CCBHCs</a:t>
            </a:r>
          </a:p>
        </p:txBody>
      </p:sp>
      <p:sp>
        <p:nvSpPr>
          <p:cNvPr id="20" name="TextBox 20"/>
          <p:cNvSpPr txBox="1"/>
          <p:nvPr/>
        </p:nvSpPr>
        <p:spPr>
          <a:xfrm>
            <a:off x="2057400" y="2241644"/>
            <a:ext cx="10070514" cy="3412409"/>
          </a:xfrm>
          <a:prstGeom prst="rect">
            <a:avLst/>
          </a:prstGeom>
        </p:spPr>
        <p:txBody>
          <a:bodyPr lIns="0" tIns="0" rIns="0" bIns="0" rtlCol="0" anchor="t">
            <a:spAutoFit/>
          </a:bodyPr>
          <a:lstStyle/>
          <a:p>
            <a:pPr marL="291465" lvl="1" algn="l">
              <a:lnSpc>
                <a:spcPts val="3779"/>
              </a:lnSpc>
            </a:pPr>
            <a:r>
              <a:rPr lang="en-US" sz="3200" b="1" dirty="0">
                <a:solidFill>
                  <a:srgbClr val="04006D"/>
                </a:solidFill>
                <a:latin typeface="HK Grotesk Medium"/>
                <a:ea typeface="HK Grotesk Medium"/>
                <a:cs typeface="HK Grotesk Medium"/>
                <a:sym typeface="HK Grotesk Medium"/>
              </a:rPr>
              <a:t>A CCBHC is a specially designated clinic that provides comprehensive mental health and substance use services. These clinics are required to provide treatment to anyone, regardless of their health insurance or ability to pay, place of residence, or age.</a:t>
            </a:r>
          </a:p>
          <a:p>
            <a:pPr algn="l">
              <a:lnSpc>
                <a:spcPts val="3779"/>
              </a:lnSpc>
            </a:pPr>
            <a:endParaRPr lang="en-US" sz="3200" b="1" dirty="0">
              <a:solidFill>
                <a:srgbClr val="04006D"/>
              </a:solidFill>
              <a:latin typeface="HK Grotesk Medium"/>
              <a:ea typeface="HK Grotesk Medium"/>
              <a:cs typeface="HK Grotesk Medium"/>
              <a:sym typeface="HK Grotesk Medium"/>
            </a:endParaRPr>
          </a:p>
        </p:txBody>
      </p:sp>
      <p:sp>
        <p:nvSpPr>
          <p:cNvPr id="21" name="TextBox 21"/>
          <p:cNvSpPr txBox="1"/>
          <p:nvPr/>
        </p:nvSpPr>
        <p:spPr>
          <a:xfrm>
            <a:off x="2281135" y="5949862"/>
            <a:ext cx="8686800" cy="2437783"/>
          </a:xfrm>
          <a:prstGeom prst="rect">
            <a:avLst/>
          </a:prstGeom>
        </p:spPr>
        <p:txBody>
          <a:bodyPr wrap="square" lIns="0" tIns="0" rIns="0" bIns="0" rtlCol="0" anchor="t">
            <a:spAutoFit/>
          </a:bodyPr>
          <a:lstStyle/>
          <a:p>
            <a:pPr algn="ctr">
              <a:lnSpc>
                <a:spcPts val="3779"/>
              </a:lnSpc>
              <a:spcBef>
                <a:spcPct val="0"/>
              </a:spcBef>
            </a:pPr>
            <a:r>
              <a:rPr lang="en-US" sz="3200" b="1" dirty="0">
                <a:solidFill>
                  <a:srgbClr val="04006D"/>
                </a:solidFill>
                <a:latin typeface="HK Grotesk Medium"/>
                <a:ea typeface="HK Grotesk Medium"/>
                <a:cs typeface="HK Grotesk Medium"/>
                <a:sym typeface="HK Grotesk Medium"/>
              </a:rPr>
              <a:t>CCBHCs were created to: </a:t>
            </a:r>
          </a:p>
          <a:p>
            <a:pPr algn="l">
              <a:lnSpc>
                <a:spcPts val="3779"/>
              </a:lnSpc>
              <a:spcBef>
                <a:spcPct val="0"/>
              </a:spcBef>
            </a:pPr>
            <a:r>
              <a:rPr lang="en-US" sz="3200" b="1" dirty="0">
                <a:solidFill>
                  <a:srgbClr val="04006D"/>
                </a:solidFill>
                <a:latin typeface="HK Grotesk Medium"/>
                <a:ea typeface="HK Grotesk Medium"/>
                <a:cs typeface="HK Grotesk Medium"/>
                <a:sym typeface="HK Grotesk Medium"/>
              </a:rPr>
              <a:t>•Ensure integrated, evidence-based services.</a:t>
            </a:r>
          </a:p>
          <a:p>
            <a:pPr algn="l">
              <a:lnSpc>
                <a:spcPts val="3779"/>
              </a:lnSpc>
              <a:spcBef>
                <a:spcPct val="0"/>
              </a:spcBef>
            </a:pPr>
            <a:r>
              <a:rPr lang="en-US" sz="3200" b="1" dirty="0">
                <a:solidFill>
                  <a:srgbClr val="04006D"/>
                </a:solidFill>
                <a:latin typeface="HK Grotesk Medium"/>
                <a:ea typeface="HK Grotesk Medium"/>
                <a:cs typeface="HK Grotesk Medium"/>
                <a:sym typeface="HK Grotesk Medium"/>
              </a:rPr>
              <a:t>•Provide 24/7 crisis response and medication-assisted treatment.</a:t>
            </a:r>
          </a:p>
          <a:p>
            <a:pPr algn="l">
              <a:lnSpc>
                <a:spcPts val="3779"/>
              </a:lnSpc>
              <a:spcBef>
                <a:spcPct val="0"/>
              </a:spcBef>
            </a:pPr>
            <a:r>
              <a:rPr lang="en-US" sz="3200" b="1" dirty="0">
                <a:solidFill>
                  <a:srgbClr val="04006D"/>
                </a:solidFill>
                <a:latin typeface="HK Grotesk Medium"/>
                <a:ea typeface="HK Grotesk Medium"/>
                <a:cs typeface="HK Grotesk Medium"/>
                <a:sym typeface="HK Grotesk Medium"/>
              </a:rPr>
              <a:t>•Help people access care.</a:t>
            </a:r>
          </a:p>
        </p:txBody>
      </p:sp>
    </p:spTree>
    <p:extLst>
      <p:ext uri="{BB962C8B-B14F-4D97-AF65-F5344CB8AC3E}">
        <p14:creationId xmlns:p14="http://schemas.microsoft.com/office/powerpoint/2010/main" val="410869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006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4532055" y="7993943"/>
            <a:ext cx="3123226" cy="1462888"/>
            <a:chOff x="0" y="0"/>
            <a:chExt cx="2208094" cy="785017"/>
          </a:xfrm>
        </p:grpSpPr>
        <p:sp>
          <p:nvSpPr>
            <p:cNvPr id="3" name="Freeform 3"/>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4" name="Group 4"/>
          <p:cNvGrpSpPr/>
          <p:nvPr/>
        </p:nvGrpSpPr>
        <p:grpSpPr>
          <a:xfrm rot="-5400000">
            <a:off x="15362223" y="6432329"/>
            <a:ext cx="1462888" cy="146288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6" name="Group 6"/>
          <p:cNvGrpSpPr/>
          <p:nvPr/>
        </p:nvGrpSpPr>
        <p:grpSpPr>
          <a:xfrm rot="-5400000">
            <a:off x="15348916" y="7347916"/>
            <a:ext cx="4415280" cy="1462888"/>
            <a:chOff x="0" y="0"/>
            <a:chExt cx="2901437" cy="785017"/>
          </a:xfrm>
        </p:grpSpPr>
        <p:sp>
          <p:nvSpPr>
            <p:cNvPr id="7" name="Freeform 7"/>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11" name="Group 11"/>
          <p:cNvGrpSpPr/>
          <p:nvPr/>
        </p:nvGrpSpPr>
        <p:grpSpPr>
          <a:xfrm rot="-5400000">
            <a:off x="16825112" y="5140276"/>
            <a:ext cx="1462888" cy="1462888"/>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grpSp>
        <p:nvGrpSpPr>
          <p:cNvPr id="13" name="Group 13"/>
          <p:cNvGrpSpPr/>
          <p:nvPr/>
        </p:nvGrpSpPr>
        <p:grpSpPr>
          <a:xfrm rot="5400000">
            <a:off x="26965" y="1001738"/>
            <a:ext cx="3466360" cy="1462888"/>
            <a:chOff x="0" y="0"/>
            <a:chExt cx="2208094" cy="785017"/>
          </a:xfrm>
        </p:grpSpPr>
        <p:sp>
          <p:nvSpPr>
            <p:cNvPr id="14" name="Freeform 14"/>
            <p:cNvSpPr/>
            <p:nvPr/>
          </p:nvSpPr>
          <p:spPr>
            <a:xfrm>
              <a:off x="0" y="0"/>
              <a:ext cx="2208094" cy="785017"/>
            </a:xfrm>
            <a:custGeom>
              <a:avLst/>
              <a:gdLst/>
              <a:ahLst/>
              <a:cxnLst/>
              <a:rect l="l" t="t" r="r" b="b"/>
              <a:pathLst>
                <a:path w="2208094" h="785017">
                  <a:moveTo>
                    <a:pt x="0" y="0"/>
                  </a:moveTo>
                  <a:lnTo>
                    <a:pt x="2208094" y="0"/>
                  </a:lnTo>
                  <a:lnTo>
                    <a:pt x="2208094" y="785017"/>
                  </a:lnTo>
                  <a:lnTo>
                    <a:pt x="0" y="785017"/>
                  </a:lnTo>
                  <a:close/>
                </a:path>
              </a:pathLst>
            </a:custGeom>
            <a:solidFill>
              <a:srgbClr val="B0E6DB"/>
            </a:solidFill>
          </p:spPr>
        </p:sp>
      </p:grpSp>
      <p:grpSp>
        <p:nvGrpSpPr>
          <p:cNvPr id="15" name="Group 15"/>
          <p:cNvGrpSpPr/>
          <p:nvPr/>
        </p:nvGrpSpPr>
        <p:grpSpPr>
          <a:xfrm rot="5400000">
            <a:off x="1028700" y="2734918"/>
            <a:ext cx="1462888" cy="1462888"/>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6B6"/>
            </a:solidFill>
          </p:spPr>
        </p:sp>
      </p:grpSp>
      <p:grpSp>
        <p:nvGrpSpPr>
          <p:cNvPr id="19" name="Group 19"/>
          <p:cNvGrpSpPr/>
          <p:nvPr/>
        </p:nvGrpSpPr>
        <p:grpSpPr>
          <a:xfrm rot="5400000">
            <a:off x="-2081952" y="1647763"/>
            <a:ext cx="4758415" cy="1462888"/>
            <a:chOff x="0" y="0"/>
            <a:chExt cx="2901437" cy="785017"/>
          </a:xfrm>
        </p:grpSpPr>
        <p:sp>
          <p:nvSpPr>
            <p:cNvPr id="20" name="Freeform 20"/>
            <p:cNvSpPr/>
            <p:nvPr/>
          </p:nvSpPr>
          <p:spPr>
            <a:xfrm>
              <a:off x="0" y="0"/>
              <a:ext cx="2901437" cy="785017"/>
            </a:xfrm>
            <a:custGeom>
              <a:avLst/>
              <a:gdLst/>
              <a:ahLst/>
              <a:cxnLst/>
              <a:rect l="l" t="t" r="r" b="b"/>
              <a:pathLst>
                <a:path w="2901437" h="785017">
                  <a:moveTo>
                    <a:pt x="0" y="0"/>
                  </a:moveTo>
                  <a:lnTo>
                    <a:pt x="2901437" y="0"/>
                  </a:lnTo>
                  <a:lnTo>
                    <a:pt x="2901437" y="785017"/>
                  </a:lnTo>
                  <a:lnTo>
                    <a:pt x="0" y="785017"/>
                  </a:lnTo>
                  <a:close/>
                </a:path>
              </a:pathLst>
            </a:custGeom>
            <a:solidFill>
              <a:srgbClr val="ED3432"/>
            </a:solidFill>
          </p:spPr>
        </p:sp>
      </p:grpSp>
      <p:grpSp>
        <p:nvGrpSpPr>
          <p:cNvPr id="24" name="Group 24"/>
          <p:cNvGrpSpPr/>
          <p:nvPr/>
        </p:nvGrpSpPr>
        <p:grpSpPr>
          <a:xfrm rot="5400000">
            <a:off x="-434188" y="4026971"/>
            <a:ext cx="1462888" cy="1462888"/>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AA1"/>
            </a:solidFill>
          </p:spPr>
        </p:sp>
      </p:grpSp>
      <p:sp>
        <p:nvSpPr>
          <p:cNvPr id="26" name="Freeform 26"/>
          <p:cNvSpPr/>
          <p:nvPr/>
        </p:nvSpPr>
        <p:spPr>
          <a:xfrm>
            <a:off x="3493371" y="3587496"/>
            <a:ext cx="11301259" cy="4746529"/>
          </a:xfrm>
          <a:custGeom>
            <a:avLst/>
            <a:gdLst/>
            <a:ahLst/>
            <a:cxnLst/>
            <a:rect l="l" t="t" r="r" b="b"/>
            <a:pathLst>
              <a:path w="11301259" h="4746529">
                <a:moveTo>
                  <a:pt x="0" y="0"/>
                </a:moveTo>
                <a:lnTo>
                  <a:pt x="11301258" y="0"/>
                </a:lnTo>
                <a:lnTo>
                  <a:pt x="11301258" y="4746529"/>
                </a:lnTo>
                <a:lnTo>
                  <a:pt x="0" y="4746529"/>
                </a:lnTo>
                <a:lnTo>
                  <a:pt x="0" y="0"/>
                </a:lnTo>
                <a:close/>
              </a:path>
            </a:pathLst>
          </a:custGeom>
          <a:blipFill>
            <a:blip r:embed="rId2"/>
            <a:stretch>
              <a:fillRect/>
            </a:stretch>
          </a:blipFill>
        </p:spPr>
      </p:sp>
      <p:sp>
        <p:nvSpPr>
          <p:cNvPr id="27" name="TextBox 27"/>
          <p:cNvSpPr txBox="1"/>
          <p:nvPr/>
        </p:nvSpPr>
        <p:spPr>
          <a:xfrm>
            <a:off x="5971546" y="1081528"/>
            <a:ext cx="6344907" cy="973455"/>
          </a:xfrm>
          <a:prstGeom prst="rect">
            <a:avLst/>
          </a:prstGeom>
        </p:spPr>
        <p:txBody>
          <a:bodyPr lIns="0" tIns="0" rIns="0" bIns="0" rtlCol="0" anchor="t">
            <a:spAutoFit/>
          </a:bodyPr>
          <a:lstStyle/>
          <a:p>
            <a:pPr algn="r">
              <a:lnSpc>
                <a:spcPts val="7200"/>
              </a:lnSpc>
            </a:pPr>
            <a:r>
              <a:rPr lang="en-US" sz="7200" b="1">
                <a:solidFill>
                  <a:srgbClr val="FFFFFF"/>
                </a:solidFill>
                <a:latin typeface="HK Grotesk Bold"/>
                <a:ea typeface="HK Grotesk Bold"/>
                <a:cs typeface="HK Grotesk Bold"/>
                <a:sym typeface="HK Grotesk Bold"/>
              </a:rPr>
              <a:t>Crisis Services</a:t>
            </a:r>
          </a:p>
        </p:txBody>
      </p:sp>
      <p:sp>
        <p:nvSpPr>
          <p:cNvPr id="28" name="TextBox 28"/>
          <p:cNvSpPr txBox="1"/>
          <p:nvPr/>
        </p:nvSpPr>
        <p:spPr>
          <a:xfrm>
            <a:off x="2927313" y="2164688"/>
            <a:ext cx="13166354" cy="1073785"/>
          </a:xfrm>
          <a:prstGeom prst="rect">
            <a:avLst/>
          </a:prstGeom>
        </p:spPr>
        <p:txBody>
          <a:bodyPr lIns="0" tIns="0" rIns="0" bIns="0" rtlCol="0" anchor="t">
            <a:spAutoFit/>
          </a:bodyPr>
          <a:lstStyle/>
          <a:p>
            <a:pPr algn="ctr">
              <a:lnSpc>
                <a:spcPts val="4339"/>
              </a:lnSpc>
              <a:spcBef>
                <a:spcPct val="0"/>
              </a:spcBef>
            </a:pPr>
            <a:r>
              <a:rPr lang="en-US" sz="3099" b="1" spc="30">
                <a:solidFill>
                  <a:srgbClr val="F5F5F5"/>
                </a:solidFill>
                <a:latin typeface="HK Grotesk Bold"/>
                <a:ea typeface="HK Grotesk Bold"/>
                <a:cs typeface="HK Grotesk Bold"/>
                <a:sym typeface="HK Grotesk Bold"/>
              </a:rPr>
              <a:t>A youth does not have to be already connected with services to utilize any of these resources.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1454</Words>
  <Application>Microsoft Office PowerPoint</Application>
  <PresentationFormat>Custom</PresentationFormat>
  <Paragraphs>204</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HK Grotesk Medium</vt:lpstr>
      <vt:lpstr>Canva Sans Bold</vt:lpstr>
      <vt:lpstr>HK Grotesk Bold</vt:lpstr>
      <vt:lpstr>Calibri</vt:lpstr>
      <vt:lpstr>HK Grotesk</vt:lpstr>
      <vt:lpstr>HK Grotesk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MCSHC Presentation</dc:title>
  <dc:creator>Levely, Hannah</dc:creator>
  <cp:lastModifiedBy>Levely, Hannah</cp:lastModifiedBy>
  <cp:revision>3</cp:revision>
  <dcterms:created xsi:type="dcterms:W3CDTF">2006-08-16T00:00:00Z</dcterms:created>
  <dcterms:modified xsi:type="dcterms:W3CDTF">2025-03-31T15:50:51Z</dcterms:modified>
  <dc:identifier>DAGcGw2fSK4</dc:identifier>
</cp:coreProperties>
</file>